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76"/>
  </p:notesMasterIdLst>
  <p:sldIdLst>
    <p:sldId id="256" r:id="rId5"/>
    <p:sldId id="257" r:id="rId6"/>
    <p:sldId id="258" r:id="rId7"/>
    <p:sldId id="283" r:id="rId8"/>
    <p:sldId id="290" r:id="rId9"/>
    <p:sldId id="291" r:id="rId10"/>
    <p:sldId id="345" r:id="rId11"/>
    <p:sldId id="292" r:id="rId12"/>
    <p:sldId id="289" r:id="rId13"/>
    <p:sldId id="299" r:id="rId14"/>
    <p:sldId id="294" r:id="rId15"/>
    <p:sldId id="303" r:id="rId16"/>
    <p:sldId id="293" r:id="rId17"/>
    <p:sldId id="295" r:id="rId18"/>
    <p:sldId id="346" r:id="rId19"/>
    <p:sldId id="296" r:id="rId20"/>
    <p:sldId id="298" r:id="rId21"/>
    <p:sldId id="297" r:id="rId22"/>
    <p:sldId id="300" r:id="rId23"/>
    <p:sldId id="301" r:id="rId24"/>
    <p:sldId id="302" r:id="rId25"/>
    <p:sldId id="304" r:id="rId26"/>
    <p:sldId id="306" r:id="rId27"/>
    <p:sldId id="305" r:id="rId28"/>
    <p:sldId id="308" r:id="rId29"/>
    <p:sldId id="287" r:id="rId30"/>
    <p:sldId id="288" r:id="rId31"/>
    <p:sldId id="284" r:id="rId32"/>
    <p:sldId id="309" r:id="rId33"/>
    <p:sldId id="312" r:id="rId34"/>
    <p:sldId id="349" r:id="rId35"/>
    <p:sldId id="350" r:id="rId36"/>
    <p:sldId id="351" r:id="rId37"/>
    <p:sldId id="357" r:id="rId38"/>
    <p:sldId id="352" r:id="rId39"/>
    <p:sldId id="353" r:id="rId40"/>
    <p:sldId id="310" r:id="rId41"/>
    <p:sldId id="354" r:id="rId42"/>
    <p:sldId id="315" r:id="rId43"/>
    <p:sldId id="355" r:id="rId44"/>
    <p:sldId id="317" r:id="rId45"/>
    <p:sldId id="344" r:id="rId46"/>
    <p:sldId id="356" r:id="rId47"/>
    <p:sldId id="321" r:id="rId48"/>
    <p:sldId id="280" r:id="rId49"/>
    <p:sldId id="323" r:id="rId50"/>
    <p:sldId id="324" r:id="rId51"/>
    <p:sldId id="325" r:id="rId52"/>
    <p:sldId id="322" r:id="rId53"/>
    <p:sldId id="334" r:id="rId54"/>
    <p:sldId id="337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5" r:id="rId63"/>
    <p:sldId id="333" r:id="rId64"/>
    <p:sldId id="285" r:id="rId65"/>
    <p:sldId id="336" r:id="rId66"/>
    <p:sldId id="338" r:id="rId67"/>
    <p:sldId id="340" r:id="rId68"/>
    <p:sldId id="341" r:id="rId69"/>
    <p:sldId id="342" r:id="rId70"/>
    <p:sldId id="343" r:id="rId71"/>
    <p:sldId id="286" r:id="rId72"/>
    <p:sldId id="316" r:id="rId73"/>
    <p:sldId id="281" r:id="rId74"/>
    <p:sldId id="274" r:id="rId75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38" autoAdjust="0"/>
  </p:normalViewPr>
  <p:slideViewPr>
    <p:cSldViewPr snapToGrid="0">
      <p:cViewPr varScale="1">
        <p:scale>
          <a:sx n="57" d="100"/>
          <a:sy n="57" d="100"/>
        </p:scale>
        <p:origin x="1540" y="4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06.03.2019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Digit-Cat</a:t>
            </a:r>
            <a:r>
              <a:rPr lang="de-DE" baseline="0" dirty="0" smtClean="0"/>
              <a:t> can used to understand Cats, the e-book can used to read the content!</a:t>
            </a:r>
          </a:p>
          <a:p>
            <a:r>
              <a:rPr lang="de-DE" baseline="0" dirty="0" smtClean="0"/>
              <a:t>Computer language- bits and bytes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Industry 4.0 is commonly referred to as the fourth industrial revolution.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41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38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Which goal is to be reach by networking and communicating the individual systems depends on the requirements of the overall system. </a:t>
            </a:r>
            <a:endParaRPr lang="de-D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664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Add examples for each feature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60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6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54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66" y="0"/>
            <a:ext cx="1685714" cy="857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21" y="70415"/>
            <a:ext cx="1685714" cy="857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46" y="0"/>
            <a:ext cx="1685714" cy="857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30" y="90080"/>
            <a:ext cx="1685714" cy="857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46" y="39328"/>
            <a:ext cx="1685714" cy="857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0.png"/><Relationship Id="rId18" Type="http://schemas.openxmlformats.org/officeDocument/2006/relationships/image" Target="../media/image52.png"/><Relationship Id="rId3" Type="http://schemas.openxmlformats.org/officeDocument/2006/relationships/image" Target="../media/image43.png"/><Relationship Id="rId21" Type="http://schemas.openxmlformats.org/officeDocument/2006/relationships/image" Target="../media/image55.png"/><Relationship Id="rId7" Type="http://schemas.openxmlformats.org/officeDocument/2006/relationships/image" Target="../media/image47.jpeg"/><Relationship Id="rId12" Type="http://schemas.openxmlformats.org/officeDocument/2006/relationships/image" Target="../media/image39.jpe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.jpeg"/><Relationship Id="rId11" Type="http://schemas.openxmlformats.org/officeDocument/2006/relationships/image" Target="../media/image38.jpeg"/><Relationship Id="rId5" Type="http://schemas.openxmlformats.org/officeDocument/2006/relationships/image" Target="../media/image4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g"/><Relationship Id="rId11" Type="http://schemas.openxmlformats.org/officeDocument/2006/relationships/comments" Target="../comments/comment1.xml"/><Relationship Id="rId5" Type="http://schemas.openxmlformats.org/officeDocument/2006/relationships/image" Target="../media/image10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en.wikipedia.org/wiki/Group_representation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en-US" sz="3200" dirty="0" smtClean="0"/>
              <a:t>Cyber-physical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018371"/>
            <a:ext cx="8228880" cy="41817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 algn="r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further development of the mechatronics to a symbiotic system approach on the basis of information technology.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862284"/>
            <a:ext cx="8629650" cy="492442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04673" y="6604084"/>
            <a:ext cx="82490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Neugebauer, Reimund. (2018). Digitalisierung: Schlüsseltechnologien für Wirtschaft und Gesellschaft. </a:t>
            </a:r>
            <a:r>
              <a:rPr lang="de-DE" sz="1050" dirty="0" smtClean="0"/>
              <a:t>10.1007/978-3-662-55890-4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7"/>
            <a:ext cx="7785720" cy="3246387"/>
          </a:xfrm>
        </p:spPr>
        <p:txBody>
          <a:bodyPr/>
          <a:lstStyle/>
          <a:p>
            <a:r>
              <a:rPr lang="en-US" sz="2400" dirty="0" err="1"/>
              <a:t>IoTs</a:t>
            </a:r>
            <a:r>
              <a:rPr lang="en-US" sz="2400" dirty="0"/>
              <a:t> are not CPSs,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7" descr="http://www.spiele-findus.de/tl_files/inhalte/Bilder/SF_Logo_Einzelteile_Gluehbir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1" t="17590" r="16800" b="20567"/>
          <a:stretch>
            <a:fillRect/>
          </a:stretch>
        </p:blipFill>
        <p:spPr bwMode="auto">
          <a:xfrm>
            <a:off x="1964513" y="5265067"/>
            <a:ext cx="52705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413592" y="5336444"/>
            <a:ext cx="383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+mj-lt"/>
                <a:ea typeface="+mj-ea"/>
                <a:cs typeface="+mj-cs"/>
              </a:rPr>
              <a:t>What</a:t>
            </a:r>
            <a:r>
              <a:rPr lang="de-DE" sz="2000" dirty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latin typeface="+mj-lt"/>
                <a:ea typeface="+mj-ea"/>
                <a:cs typeface="+mj-cs"/>
              </a:rPr>
              <a:t>is</a:t>
            </a:r>
            <a:r>
              <a:rPr lang="de-DE" sz="2000" dirty="0">
                <a:latin typeface="+mj-lt"/>
                <a:ea typeface="+mj-ea"/>
                <a:cs typeface="+mj-cs"/>
              </a:rPr>
              <a:t> Internet </a:t>
            </a:r>
            <a:r>
              <a:rPr lang="de-DE" sz="2000" dirty="0" err="1">
                <a:latin typeface="+mj-lt"/>
                <a:ea typeface="+mj-ea"/>
                <a:cs typeface="+mj-cs"/>
              </a:rPr>
              <a:t>without</a:t>
            </a:r>
            <a:r>
              <a:rPr lang="de-DE" sz="2000" dirty="0">
                <a:latin typeface="+mj-lt"/>
                <a:ea typeface="+mj-ea"/>
                <a:cs typeface="+mj-cs"/>
              </a:rPr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093" y="696686"/>
            <a:ext cx="8274106" cy="1787208"/>
          </a:xfrm>
        </p:spPr>
        <p:txBody>
          <a:bodyPr/>
          <a:lstStyle/>
          <a:p>
            <a:r>
              <a:rPr lang="en-US" sz="2800" dirty="0"/>
              <a:t>F</a:t>
            </a:r>
            <a:r>
              <a:rPr lang="en-US" sz="2800" dirty="0" smtClean="0"/>
              <a:t>ascinating </a:t>
            </a:r>
            <a:r>
              <a:rPr lang="en-US" sz="2800" dirty="0"/>
              <a:t>perspectives of technical systems </a:t>
            </a:r>
            <a:r>
              <a:rPr lang="en-US" sz="2800" dirty="0" smtClean="0"/>
              <a:t>[3] </a:t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279176"/>
            <a:ext cx="8228880" cy="4578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algn="ctr"/>
            <a:r>
              <a:rPr lang="en-US" sz="2800" dirty="0" err="1" smtClean="0"/>
              <a:t>Volocopter</a:t>
            </a:r>
            <a:r>
              <a:rPr lang="en-US" sz="2800" dirty="0" smtClean="0"/>
              <a:t>, an </a:t>
            </a:r>
            <a:r>
              <a:rPr lang="en-US" sz="2800" dirty="0" err="1" smtClean="0"/>
              <a:t>automonous</a:t>
            </a:r>
            <a:r>
              <a:rPr lang="en-US" sz="2800" dirty="0" smtClean="0"/>
              <a:t> flying taxi</a:t>
            </a:r>
          </a:p>
        </p:txBody>
      </p:sp>
      <p:pic>
        <p:nvPicPr>
          <p:cNvPr id="1026" name="Picture 2" descr="C:\Users\DELL\Desktop\header_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75" y="3616649"/>
            <a:ext cx="4706163" cy="26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40" y="892240"/>
            <a:ext cx="7785720" cy="625320"/>
          </a:xfrm>
        </p:spPr>
        <p:txBody>
          <a:bodyPr/>
          <a:lstStyle/>
          <a:p>
            <a:pPr algn="r"/>
            <a:r>
              <a:rPr lang="en-US" dirty="0" smtClean="0"/>
              <a:t>. . . Cont’d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Dynamically </a:t>
            </a:r>
            <a:r>
              <a:rPr lang="en-US" sz="2800" b="1" dirty="0"/>
              <a:t>Networked Systems (System-of-Systems): </a:t>
            </a:r>
            <a:r>
              <a:rPr lang="en-US" sz="2800" dirty="0"/>
              <a:t>The degree of system networking will increase. This will result in new, more complex systems, their functionality and performance exceeds the sum of the individual systems. </a:t>
            </a:r>
          </a:p>
        </p:txBody>
      </p:sp>
      <p:pic>
        <p:nvPicPr>
          <p:cNvPr id="2050" name="Picture 2" descr="C:\Users\DELL\Desktop\Sophia-The-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38" y="3671247"/>
            <a:ext cx="3871000" cy="26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LL\Desktop\https _blogs-images.forbes.com_meriameberboucha_files_2018_11_sophi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9" r="2259"/>
          <a:stretch/>
        </p:blipFill>
        <p:spPr bwMode="auto">
          <a:xfrm>
            <a:off x="5172485" y="3607846"/>
            <a:ext cx="3452884" cy="292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/>
              <a:t>Interactive </a:t>
            </a:r>
            <a:r>
              <a:rPr lang="de-DE" sz="2800" b="1" dirty="0" smtClean="0"/>
              <a:t>Sociotechnical</a:t>
            </a:r>
            <a:r>
              <a:rPr lang="en-US" sz="2800" b="1" dirty="0" smtClean="0"/>
              <a:t> Systems: </a:t>
            </a:r>
            <a:r>
              <a:rPr lang="en-US" sz="2800" dirty="0" smtClean="0"/>
              <a:t>Opens up new perspectives on the interaction between human beings and the Machine. The systems will flexibly adapt to the needs of the user. [Google assistant]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de-DE" sz="2800" b="1" dirty="0" smtClean="0"/>
              <a:t>Product-service Systems </a:t>
            </a:r>
            <a:r>
              <a:rPr lang="en-US" sz="2800" b="1" dirty="0" smtClean="0"/>
              <a:t>: </a:t>
            </a:r>
            <a:r>
              <a:rPr lang="en-US" sz="2800" dirty="0" smtClean="0"/>
              <a:t>Enables the fusion of material and process services for customer-oriented problem solutions. </a:t>
            </a:r>
            <a:endParaRPr lang="de-DE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54232" y="1042368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mtClean="0"/>
              <a:t>. . . Cont’d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</a:t>
            </a:r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0501" y="2006221"/>
            <a:ext cx="5872209" cy="174691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80439" y="2825088"/>
            <a:ext cx="2685266" cy="6960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system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616655" y="2838733"/>
            <a:ext cx="2649497" cy="69603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906305" y="2115403"/>
            <a:ext cx="3457265" cy="5732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Cyber Physical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pPr algn="ctr"/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960932" y="831352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dirty="0" smtClean="0"/>
              <a:t>Cyber-physical Test Benches Remotely Controlled </a:t>
            </a:r>
            <a:r>
              <a:rPr lang="en-US" sz="3200" dirty="0"/>
              <a:t>via I</a:t>
            </a:r>
            <a:r>
              <a:rPr lang="en-US" sz="3200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project.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37" y="2743194"/>
            <a:ext cx="2659309" cy="3531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7834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1774209"/>
            <a:ext cx="7554686" cy="33366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r>
              <a:rPr lang="en-US" sz="2000" i="1" dirty="0" smtClean="0"/>
              <a:t>        	-</a:t>
            </a:r>
            <a:r>
              <a:rPr lang="en-US" sz="1600" dirty="0" smtClean="0"/>
              <a:t>Hard </a:t>
            </a:r>
            <a:r>
              <a:rPr lang="en-US" sz="1600" dirty="0" err="1"/>
              <a:t>R</a:t>
            </a:r>
            <a:r>
              <a:rPr lang="en-US" sz="1600" dirty="0" err="1" smtClean="0"/>
              <a:t>ealtime</a:t>
            </a:r>
            <a:r>
              <a:rPr lang="en-US" sz="1600" dirty="0" smtClean="0"/>
              <a:t>: </a:t>
            </a:r>
            <a:r>
              <a:rPr lang="en-US" sz="1600" dirty="0"/>
              <a:t>missing a deadline is a total system failure.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-Firm </a:t>
            </a:r>
            <a:r>
              <a:rPr lang="en-US" sz="1600" dirty="0" err="1" smtClean="0"/>
              <a:t>Realtime</a:t>
            </a:r>
            <a:r>
              <a:rPr lang="en-US" sz="1600" dirty="0" smtClean="0"/>
              <a:t>: </a:t>
            </a:r>
            <a:r>
              <a:rPr lang="en-US" sz="1600" u="sng" dirty="0"/>
              <a:t>infrequent</a:t>
            </a:r>
            <a:r>
              <a:rPr lang="en-US" sz="1600" dirty="0"/>
              <a:t> deadline misses </a:t>
            </a:r>
            <a:r>
              <a:rPr lang="en-US" sz="1600" dirty="0" smtClean="0"/>
              <a:t>tolerable</a:t>
            </a:r>
            <a:r>
              <a:rPr lang="en-US" sz="1600" dirty="0"/>
              <a:t>, but may degrade </a:t>
            </a:r>
            <a:r>
              <a:rPr lang="en-US" sz="1600" dirty="0" smtClean="0"/>
              <a:t>	the system's </a:t>
            </a:r>
            <a:r>
              <a:rPr lang="en-US" sz="1600" dirty="0"/>
              <a:t>quality of service. The usefulness of </a:t>
            </a:r>
            <a:r>
              <a:rPr lang="en-US" sz="1600" dirty="0" smtClean="0"/>
              <a:t>a (single) </a:t>
            </a:r>
            <a:r>
              <a:rPr lang="en-US" sz="1600" dirty="0"/>
              <a:t>result is zero </a:t>
            </a:r>
            <a:r>
              <a:rPr lang="en-US" sz="1600" dirty="0" smtClean="0"/>
              <a:t>	after its </a:t>
            </a:r>
            <a:r>
              <a:rPr lang="en-US" sz="1600" dirty="0"/>
              <a:t>deadline.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-Soft </a:t>
            </a:r>
            <a:r>
              <a:rPr lang="en-US" sz="1600" dirty="0" err="1" smtClean="0"/>
              <a:t>Realtime</a:t>
            </a:r>
            <a:r>
              <a:rPr lang="en-US" sz="1600" dirty="0" smtClean="0"/>
              <a:t>: usefulness </a:t>
            </a:r>
            <a:r>
              <a:rPr lang="en-US" sz="1600" dirty="0"/>
              <a:t>of a result degrades after its deadline, </a:t>
            </a:r>
            <a:r>
              <a:rPr lang="en-US" sz="1600" dirty="0" smtClean="0"/>
              <a:t>thereby 	degrading </a:t>
            </a:r>
            <a:r>
              <a:rPr lang="en-US" sz="1600" dirty="0"/>
              <a:t>the system's quality of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smtClean="0"/>
              <a:t>Fixed </a:t>
            </a:r>
            <a:r>
              <a:rPr lang="de-DE" sz="2000" b="1" dirty="0"/>
              <a:t>R</a:t>
            </a:r>
            <a:r>
              <a:rPr lang="de-DE" sz="2000" b="1" dirty="0" smtClean="0"/>
              <a:t>estrictions</a:t>
            </a:r>
            <a:r>
              <a:rPr lang="de-DE" sz="2000" dirty="0" smtClean="0"/>
              <a:t>: size, performance, power, </a:t>
            </a:r>
            <a:r>
              <a:rPr lang="de-DE" sz="2000" dirty="0"/>
              <a:t>c</a:t>
            </a:r>
            <a:r>
              <a:rPr lang="de-DE" sz="2000" dirty="0" smtClean="0"/>
              <a:t>osts.</a:t>
            </a:r>
          </a:p>
        </p:txBody>
      </p:sp>
      <p:pic>
        <p:nvPicPr>
          <p:cNvPr id="4" name="Picture 7" descr="http://www.spiele-findus.de/tl_files/inhalte/Bilder/SF_Logo_Einzelteile_Gluehbir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1" t="17590" r="16800" b="20567"/>
          <a:stretch>
            <a:fillRect/>
          </a:stretch>
        </p:blipFill>
        <p:spPr bwMode="auto">
          <a:xfrm>
            <a:off x="962351" y="5558266"/>
            <a:ext cx="52705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94904" y="5340504"/>
            <a:ext cx="7485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+mj-lt"/>
                <a:ea typeface="+mj-ea"/>
                <a:cs typeface="+mj-cs"/>
              </a:rPr>
              <a:t>What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is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>
                <a:latin typeface="+mj-lt"/>
                <a:ea typeface="+mj-ea"/>
                <a:cs typeface="+mj-cs"/>
              </a:rPr>
              <a:t>R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ealtime? Time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between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events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? Sampling rate?</a:t>
            </a:r>
          </a:p>
          <a:p>
            <a:r>
              <a:rPr lang="de-DE" sz="2000" dirty="0" smtClean="0">
                <a:latin typeface="+mj-lt"/>
                <a:ea typeface="+mj-ea"/>
                <a:cs typeface="+mj-cs"/>
              </a:rPr>
              <a:t>Response Time in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IoT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: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Imagine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do a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phone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call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where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words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will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need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2 sec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to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arrive</a:t>
            </a:r>
            <a:r>
              <a:rPr lang="de-DE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…</a:t>
            </a:r>
            <a:endParaRPr lang="de-DE" sz="20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</a:t>
            </a:r>
            <a:r>
              <a:rPr lang="en-US" dirty="0" smtClean="0"/>
              <a:t>supply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</a:t>
            </a:r>
            <a:r>
              <a:rPr lang="en-US" dirty="0" smtClean="0"/>
              <a:t>mobility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cloud-based services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79184" y="6248504"/>
            <a:ext cx="6602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Blackout: Marc </a:t>
            </a:r>
            <a:r>
              <a:rPr lang="en-US" sz="1200" dirty="0" err="1"/>
              <a:t>Elsberg</a:t>
            </a:r>
            <a:r>
              <a:rPr lang="en-US" sz="1200" dirty="0"/>
              <a:t> at </a:t>
            </a:r>
            <a:r>
              <a:rPr lang="en-US" sz="1200" dirty="0" err="1"/>
              <a:t>TEDxBerlin</a:t>
            </a:r>
            <a:endParaRPr lang="en-US" sz="1200" dirty="0"/>
          </a:p>
          <a:p>
            <a:r>
              <a:rPr lang="de-DE" sz="1200" b="1" dirty="0" smtClean="0"/>
              <a:t>https</a:t>
            </a:r>
            <a:r>
              <a:rPr lang="de-DE" sz="1200" b="1" dirty="0"/>
              <a:t>://www.youtube.com/watch?time_continue=926&amp;v=YuM5iCn_iKI</a:t>
            </a:r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9300" y="980297"/>
            <a:ext cx="6755194" cy="625320"/>
          </a:xfrm>
        </p:spPr>
        <p:txBody>
          <a:bodyPr/>
          <a:lstStyle/>
          <a:p>
            <a:r>
              <a:rPr lang="en-US" sz="3200" dirty="0"/>
              <a:t>T</a:t>
            </a:r>
            <a:r>
              <a:rPr lang="en-US" sz="3200" dirty="0" smtClean="0"/>
              <a:t>he </a:t>
            </a:r>
            <a:r>
              <a:rPr lang="en-US" sz="3200" dirty="0"/>
              <a:t>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575985" y="1818149"/>
            <a:ext cx="8461689" cy="2711331"/>
          </a:xfrm>
        </p:spPr>
        <p:txBody>
          <a:bodyPr/>
          <a:lstStyle/>
          <a:p>
            <a:r>
              <a:rPr lang="de-DE" dirty="0"/>
              <a:t>CONFIDENTIALITY</a:t>
            </a:r>
          </a:p>
          <a:p>
            <a:r>
              <a:rPr lang="de-DE" sz="2800" dirty="0"/>
              <a:t>- r</a:t>
            </a:r>
            <a:r>
              <a:rPr lang="en-US" sz="2800" dirty="0" err="1"/>
              <a:t>ules</a:t>
            </a:r>
            <a:r>
              <a:rPr lang="en-US" sz="2800" dirty="0"/>
              <a:t> limited access to information</a:t>
            </a:r>
            <a:r>
              <a:rPr lang="de-DE" sz="2800" dirty="0"/>
              <a:t> </a:t>
            </a:r>
            <a:endParaRPr lang="de-DE" dirty="0"/>
          </a:p>
          <a:p>
            <a:r>
              <a:rPr lang="de-DE" dirty="0" smtClean="0"/>
              <a:t>INTEGRITY</a:t>
            </a:r>
          </a:p>
          <a:p>
            <a:r>
              <a:rPr lang="de-DE" sz="2000" dirty="0" smtClean="0"/>
              <a:t>- </a:t>
            </a:r>
            <a:r>
              <a:rPr lang="en-US" sz="2000" dirty="0" smtClean="0"/>
              <a:t>assures the information </a:t>
            </a:r>
            <a:r>
              <a:rPr lang="en-US" sz="2000" dirty="0"/>
              <a:t>is trustworthy and accurate</a:t>
            </a:r>
            <a:endParaRPr lang="de-DE" sz="2000" dirty="0"/>
          </a:p>
          <a:p>
            <a:r>
              <a:rPr lang="de-DE" dirty="0" smtClean="0"/>
              <a:t>AVAILABILITY</a:t>
            </a:r>
          </a:p>
          <a:p>
            <a:r>
              <a:rPr lang="de-DE" sz="2000" dirty="0" smtClean="0"/>
              <a:t>- </a:t>
            </a:r>
            <a:r>
              <a:rPr lang="en-US" sz="2000" dirty="0"/>
              <a:t>a guarantee of reliable access to the information by authorized people</a:t>
            </a:r>
            <a:endParaRPr lang="de-DE" sz="2000" dirty="0"/>
          </a:p>
        </p:txBody>
      </p:sp>
      <p:sp>
        <p:nvSpPr>
          <p:cNvPr id="4" name="Rechteck 3"/>
          <p:cNvSpPr/>
          <p:nvPr/>
        </p:nvSpPr>
        <p:spPr>
          <a:xfrm>
            <a:off x="1074997" y="5965621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914381" y="4408192"/>
            <a:ext cx="7644809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Digitization and networking and the associated link between the digital and physical worlds make it </a:t>
            </a:r>
            <a:r>
              <a:rPr lang="en-US" sz="2400" b="1" dirty="0" smtClean="0"/>
              <a:t>difficult and complex </a:t>
            </a:r>
            <a:r>
              <a:rPr lang="en-US" sz="2400" dirty="0" smtClean="0"/>
              <a:t>to reach these goals.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7592908" y="1052613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CIA</a:t>
            </a:r>
            <a:endParaRPr lang="de-DE" sz="3200" b="1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Failsafe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/>
              <a:t> </a:t>
            </a:r>
            <a:r>
              <a:rPr lang="de-DE" sz="2400" dirty="0" err="1"/>
              <a:t>self</a:t>
            </a:r>
            <a:r>
              <a:rPr lang="de-DE" sz="2400" dirty="0"/>
              <a:t>-controlling </a:t>
            </a:r>
            <a:r>
              <a:rPr lang="de-DE" sz="2400" dirty="0" err="1"/>
              <a:t>system</a:t>
            </a:r>
            <a:r>
              <a:rPr lang="de-DE" sz="2400" dirty="0"/>
              <a:t>? </a:t>
            </a:r>
            <a:endParaRPr lang="de-DE" sz="2400" dirty="0" smtClean="0"/>
          </a:p>
          <a:p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and changes in physical access to the </a:t>
            </a:r>
            <a:r>
              <a:rPr lang="en-US" sz="2000" dirty="0" smtClean="0"/>
              <a:t>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Faults due to wear and tear (including control mechanisms)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Don't forget.</a:t>
            </a:r>
            <a:br>
              <a:rPr lang="en-US" sz="2400" dirty="0"/>
            </a:br>
            <a:r>
              <a:rPr lang="en-US" sz="2400" dirty="0"/>
              <a:t>What does this mean for </a:t>
            </a:r>
            <a:r>
              <a:rPr lang="en-US" sz="2400" dirty="0" smtClean="0"/>
              <a:t>a</a:t>
            </a:r>
            <a:r>
              <a:rPr lang="de-DE" sz="2400" dirty="0"/>
              <a:t> </a:t>
            </a:r>
            <a:r>
              <a:rPr lang="de-DE" sz="2400" dirty="0" err="1"/>
              <a:t>f</a:t>
            </a:r>
            <a:r>
              <a:rPr lang="de-DE" sz="2400" dirty="0" err="1" smtClean="0"/>
              <a:t>ail</a:t>
            </a:r>
            <a:r>
              <a:rPr lang="de-DE" sz="2400" dirty="0" smtClean="0"/>
              <a:t>-safe </a:t>
            </a:r>
            <a:r>
              <a:rPr lang="en-US" sz="2400" dirty="0" smtClean="0"/>
              <a:t>and secure </a:t>
            </a:r>
            <a:r>
              <a:rPr lang="en-US" sz="2400" dirty="0"/>
              <a:t>connection over the Internet?</a:t>
            </a:r>
            <a:endParaRPr lang="de-DE" sz="2400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515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"Around the World in 900 Milliseconds"</a:t>
            </a:r>
            <a:endParaRPr lang="de-DE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2433207"/>
            <a:ext cx="4756672" cy="321654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62861" y="6517427"/>
            <a:ext cx="6153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https://cyber.harvard.edu/digitaldemocracy/internetarchitecture.html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320937" y="2625764"/>
            <a:ext cx="38230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itinerary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Andrew's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intrepid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packets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mailserver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cobalt03.mn (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Magicnet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Mongolia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(202.131.0.79)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(203.222.194.18)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(203.222.192.97)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SATNETEX - China Digital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Ltd. (203.222.192.68)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DigitalNetworkAlliance.GW.opentransit.net (193.251.252.230)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 P2-1-0.HKGAR1.Hong-kong.opentransit.net (193.251.241.198)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P2-3.HKGBB2.Hong-kong.opentransit.net (193.251.242.189)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P13-0.SJOCR2.San-jose.opentransit.net (193.251.242.90)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P4-0.SJOCR1.San-jose.opentransit.net (193.251.242.2)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P5-0.NYKCR2.New-york.opentransit.net (193.251.251.225)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 P4-0.NYKCR3.New-york.opentransit.net (193.251.242.253)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So2-0-0.ASHBB1.Ashburn.opentransit.net (193.251.248.177)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 dcp-brdr-01.inet.qwest.net (205.171.209.46)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 dca-core-01.inet.qwest.net (205.171.9.9)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 dca-core-03.inet.qwest.net (205.171.8.218)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 jfk-core-03.inet.qwest.net (205.171.230.6)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 jfk-core-01.inet.qwest.net (205.171.8.19)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 bos-core-02.inet.qwest.net (205.171.28.29)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 bos-edge-02.inet.qwest.net (63.145.1.133)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(192.5.66.5)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21 border-gw-ge-wan3-1.fas.harvard.edu (140.247.2.5)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 core-1-gw-vl415.fas.harvard.edu (140.247.2.61)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 core-nw-gw-vl216.fas.harvard.edu (140.247.216.1)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 cyber-mail.law.harvard.edu (140.247.216.113)</a:t>
            </a:r>
            <a:r>
              <a:rPr kumimoji="0" lang="de-DE" altLang="de-DE" sz="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 rot="21285250">
            <a:off x="5342203" y="1702434"/>
            <a:ext cx="3422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C00000"/>
                </a:solidFill>
              </a:rPr>
              <a:t>Too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many</a:t>
            </a:r>
            <a:r>
              <a:rPr lang="de-DE" sz="1600" dirty="0">
                <a:solidFill>
                  <a:srgbClr val="C00000"/>
                </a:solidFill>
              </a:rPr>
              <a:t> "</a:t>
            </a:r>
            <a:r>
              <a:rPr lang="de-DE" sz="1600" dirty="0" err="1">
                <a:solidFill>
                  <a:srgbClr val="C00000"/>
                </a:solidFill>
              </a:rPr>
              <a:t>computers</a:t>
            </a:r>
            <a:r>
              <a:rPr lang="de-DE" sz="1600" dirty="0">
                <a:solidFill>
                  <a:srgbClr val="C00000"/>
                </a:solidFill>
              </a:rPr>
              <a:t>" </a:t>
            </a:r>
            <a:r>
              <a:rPr lang="de-DE" sz="1600" dirty="0" err="1">
                <a:solidFill>
                  <a:srgbClr val="C00000"/>
                </a:solidFill>
              </a:rPr>
              <a:t>involved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who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can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cut</a:t>
            </a:r>
            <a:r>
              <a:rPr lang="de-DE" sz="1600" dirty="0">
                <a:solidFill>
                  <a:srgbClr val="C00000"/>
                </a:solidFill>
              </a:rPr>
              <a:t> off </a:t>
            </a:r>
            <a:r>
              <a:rPr lang="de-DE" sz="1600" dirty="0" err="1">
                <a:solidFill>
                  <a:srgbClr val="C00000"/>
                </a:solidFill>
              </a:rPr>
              <a:t>or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manipulate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the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data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exchange</a:t>
            </a:r>
            <a:r>
              <a:rPr lang="de-DE" sz="1600" dirty="0" smtClean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15" name="Ellipse 14"/>
          <p:cNvSpPr/>
          <p:nvPr/>
        </p:nvSpPr>
        <p:spPr>
          <a:xfrm>
            <a:off x="375913" y="3009891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4638123" y="4909524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14400"/>
            <a:ext cx="7785720" cy="1010195"/>
          </a:xfrm>
        </p:spPr>
        <p:txBody>
          <a:bodyPr/>
          <a:lstStyle/>
          <a:p>
            <a:r>
              <a:rPr lang="en-US" sz="2800" dirty="0"/>
              <a:t>How can we establish a </a:t>
            </a:r>
            <a:r>
              <a:rPr lang="de-DE" sz="2800" dirty="0" err="1" smtClean="0"/>
              <a:t>fail</a:t>
            </a:r>
            <a:r>
              <a:rPr lang="de-DE" sz="2800" dirty="0" smtClean="0"/>
              <a:t>-safe </a:t>
            </a:r>
            <a:r>
              <a:rPr lang="de-DE" sz="2800" dirty="0" err="1" smtClean="0"/>
              <a:t>communication</a:t>
            </a:r>
            <a:r>
              <a:rPr lang="de-DE" sz="2800" dirty="0" smtClean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en-US" sz="2800" dirty="0" smtClean="0"/>
              <a:t>secure </a:t>
            </a:r>
            <a:r>
              <a:rPr lang="en-US" sz="2800" dirty="0"/>
              <a:t>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924595"/>
            <a:ext cx="6842280" cy="2472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  <p:sp>
        <p:nvSpPr>
          <p:cNvPr id="4" name="Wolkenförmige Legende 3"/>
          <p:cNvSpPr/>
          <p:nvPr/>
        </p:nvSpPr>
        <p:spPr>
          <a:xfrm>
            <a:off x="5817326" y="4396715"/>
            <a:ext cx="2647405" cy="21172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These three points must stay in your head!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11518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758374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95405"/>
            <a:ext cx="75424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How can technical systems be digitized?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57561" y="4843389"/>
            <a:ext cx="85864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the difference between a stable and secure connection</a:t>
            </a:r>
            <a:r>
              <a:rPr lang="en-US" sz="32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sz="3200" dirty="0" smtClean="0"/>
              <a:t>[15mins of discussion, 10mins of presentation]</a:t>
            </a: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32" y="22658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5361" y="1805414"/>
            <a:ext cx="7933508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 algn="ctr">
              <a:buClr>
                <a:srgbClr val="000000"/>
              </a:buClr>
            </a:pPr>
            <a:r>
              <a:rPr lang="de-DE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 </a:t>
            </a:r>
            <a:r>
              <a:rPr lang="de-DE" sz="2000" b="1" dirty="0" smtClean="0"/>
              <a:t>Cooperation</a:t>
            </a:r>
            <a:endParaRPr lang="de-DE" sz="20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 algn="ctr">
              <a:buClr>
                <a:srgbClr val="000000"/>
              </a:buClr>
            </a:pPr>
            <a:r>
              <a:rPr lang="de-DE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[Outline]</a:t>
            </a:r>
          </a:p>
          <a:p>
            <a:pPr marL="1080" algn="ctr">
              <a:buClr>
                <a:srgbClr val="000000"/>
              </a:buClr>
            </a:pPr>
            <a:endParaRPr lang="de-DE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4030" lvl="1" indent="-285750">
              <a:buClr>
                <a:srgbClr val="000000"/>
              </a:buClr>
              <a:buFont typeface="Arial" pitchFamily="34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Current Projects and Test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Benches in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Karlsruhe</a:t>
            </a:r>
            <a:endParaRPr lang="de-DE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Times New Roman" pitchFamily="18" charset="0"/>
            </a:endParaRPr>
          </a:p>
          <a:p>
            <a:pPr marL="744030" lvl="1" indent="-285750">
              <a:buClr>
                <a:srgbClr val="000000"/>
              </a:buClr>
              <a:buFont typeface="Arial" pitchFamily="34" charset="0"/>
              <a:buChar char="•"/>
            </a:pPr>
            <a:r>
              <a:rPr lang="de-DE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Sensors</a:t>
            </a:r>
            <a:r>
              <a:rPr lang="de-DE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,</a:t>
            </a:r>
            <a:r>
              <a:rPr lang="de-DE" sz="2400" b="1" dirty="0">
                <a:cs typeface="Times New Roman" pitchFamily="18" charset="0"/>
              </a:rPr>
              <a:t> </a:t>
            </a:r>
            <a:r>
              <a:rPr lang="de-DE" sz="2400" dirty="0">
                <a:cs typeface="Times New Roman" pitchFamily="18" charset="0"/>
              </a:rPr>
              <a:t>Actuators</a:t>
            </a:r>
            <a:r>
              <a:rPr lang="de-DE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 and Interfaces		</a:t>
            </a:r>
            <a:endParaRPr lang="de-DE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Times New Roman" pitchFamily="18" charset="0"/>
            </a:endParaRPr>
          </a:p>
          <a:p>
            <a:pPr marL="744030" lvl="1" indent="-285750">
              <a:buClr>
                <a:srgbClr val="000000"/>
              </a:buClr>
              <a:buFont typeface="Arial" pitchFamily="34" charset="0"/>
              <a:buChar char="•"/>
            </a:pPr>
            <a:r>
              <a:rPr lang="de-DE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Network </a:t>
            </a:r>
            <a:r>
              <a:rPr lang="de-DE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/ Internet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	</a:t>
            </a:r>
          </a:p>
          <a:p>
            <a:pPr marL="744030" lvl="1" indent="-285750">
              <a:buClr>
                <a:srgbClr val="000000"/>
              </a:buClr>
              <a:buFont typeface="Arial" pitchFamily="34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Open-Source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and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Times New Roman" pitchFamily="18" charset="0"/>
              </a:rPr>
              <a:t>GitHub</a:t>
            </a:r>
          </a:p>
          <a:p>
            <a:pPr marL="1080"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 + Discussion about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2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339701" y="764896"/>
            <a:ext cx="7617460" cy="5444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day: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 [First Block]: </a:t>
            </a:r>
          </a:p>
          <a:p>
            <a:pPr marL="286830" indent="-285750">
              <a:buClr>
                <a:srgbClr val="000000"/>
              </a:buClr>
              <a:buFont typeface="Arial" pitchFamily="34" charset="0"/>
              <a:buChar char="•"/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of </a:t>
            </a:r>
            <a:r>
              <a:rPr lang="de-DE" sz="1600" dirty="0" smtClean="0"/>
              <a:t>Digitization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smtClean="0"/>
              <a:t>Fail-safe Communication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 [Second Block]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</a:p>
          <a:p>
            <a:pPr marL="286830" indent="-285750">
              <a:buClr>
                <a:srgbClr val="000000"/>
              </a:buClr>
              <a:buFont typeface="Arial" pitchFamily="34" charset="0"/>
              <a:buChar char="•"/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Environment and </a:t>
            </a:r>
            <a:r>
              <a:rPr lang="de-DE" sz="1600" b="1" dirty="0" smtClean="0"/>
              <a:t>Cooperation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Current Projects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Test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HsKA / at UMP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1600" b="1" dirty="0"/>
              <a:t> </a:t>
            </a:r>
            <a:r>
              <a:rPr lang="de-DE" sz="1600" dirty="0" err="1"/>
              <a:t>Actuators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day: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 [Third block]</a:t>
            </a: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dirty="0" smtClean="0"/>
              <a:t>Introduction Github</a:t>
            </a:r>
            <a:r>
              <a:rPr lang="de-DE" sz="1600" dirty="0"/>
              <a:t> </a:t>
            </a:r>
            <a:r>
              <a:rPr lang="de-DE" sz="1600" dirty="0" smtClean="0"/>
              <a:t>- </a:t>
            </a:r>
            <a:r>
              <a:rPr lang="de-DE" sz="1600" dirty="0"/>
              <a:t>Hello World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up</a:t>
            </a:r>
            <a:r>
              <a:rPr lang="de-DE" sz="1600" dirty="0"/>
              <a:t> Cyber-physical </a:t>
            </a:r>
            <a:r>
              <a:rPr lang="de-DE" sz="1600" dirty="0" smtClean="0"/>
              <a:t>System with </a:t>
            </a:r>
            <a:r>
              <a:rPr lang="de-DE" sz="1600" dirty="0"/>
              <a:t>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Brainstorming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en-US" sz="1600" dirty="0"/>
              <a:t>Requirement Analysis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2852996" y="188820"/>
            <a:ext cx="5822284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Outline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5034" y="1186902"/>
            <a:ext cx="5086063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IoT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Projects (HS)</a:t>
            </a:r>
            <a:endParaRPr lang="de-DE" sz="3200" dirty="0"/>
          </a:p>
        </p:txBody>
      </p:sp>
      <p:sp>
        <p:nvSpPr>
          <p:cNvPr id="5" name="Rechteck 3"/>
          <p:cNvSpPr/>
          <p:nvPr/>
        </p:nvSpPr>
        <p:spPr>
          <a:xfrm>
            <a:off x="562383" y="1853970"/>
            <a:ext cx="83678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EtaNet</a:t>
            </a:r>
            <a:r>
              <a:rPr lang="de-DE" sz="2400" dirty="0"/>
              <a:t> CPS-</a:t>
            </a:r>
            <a:r>
              <a:rPr lang="de-DE" sz="2400" dirty="0" err="1"/>
              <a:t>Energy</a:t>
            </a:r>
            <a:r>
              <a:rPr lang="de-DE" sz="2400" dirty="0"/>
              <a:t>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Integration of </a:t>
            </a:r>
            <a:r>
              <a:rPr lang="de-DE" sz="2400" dirty="0" smtClean="0"/>
              <a:t> </a:t>
            </a:r>
            <a:r>
              <a:rPr lang="de-DE" sz="2400" dirty="0" err="1"/>
              <a:t>Combined</a:t>
            </a:r>
            <a:r>
              <a:rPr lang="de-DE" sz="2400" dirty="0"/>
              <a:t> Heat and Power Plant (CHP</a:t>
            </a:r>
            <a:r>
              <a:rPr lang="de-DE" sz="2400" dirty="0" smtClean="0"/>
              <a:t>) in </a:t>
            </a:r>
            <a:r>
              <a:rPr lang="de-DE" sz="2400" dirty="0" err="1" smtClean="0"/>
              <a:t>EtaNet</a:t>
            </a:r>
            <a:endParaRPr lang="de-DE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Integration of EV </a:t>
            </a:r>
            <a:r>
              <a:rPr lang="de-DE" sz="2400" dirty="0" err="1" smtClean="0"/>
              <a:t>Charging</a:t>
            </a:r>
            <a:r>
              <a:rPr lang="de-DE" sz="2400" dirty="0" smtClean="0"/>
              <a:t> Station at HsKA-Campus Bruchsal in </a:t>
            </a:r>
            <a:r>
              <a:rPr lang="de-DE" sz="2400" dirty="0" err="1" smtClean="0"/>
              <a:t>EtaNet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Power Tools Test </a:t>
            </a:r>
            <a:r>
              <a:rPr lang="de-DE" sz="2400" dirty="0" err="1" smtClean="0"/>
              <a:t>Bed</a:t>
            </a:r>
            <a:r>
              <a:rPr lang="de-DE" sz="2400" dirty="0" smtClean="0"/>
              <a:t> in </a:t>
            </a:r>
            <a:r>
              <a:rPr lang="de-DE" sz="2400" dirty="0" err="1" smtClean="0"/>
              <a:t>Altitude</a:t>
            </a:r>
            <a:r>
              <a:rPr lang="de-DE" sz="2400" dirty="0" smtClean="0"/>
              <a:t> and Environmental </a:t>
            </a:r>
            <a:r>
              <a:rPr lang="de-DE" sz="2400" dirty="0"/>
              <a:t>Chamber at </a:t>
            </a:r>
            <a:r>
              <a:rPr lang="de-DE" sz="2400" dirty="0" smtClean="0"/>
              <a:t>HsKA-Campus in Bruchsal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Power Tools Operation e.g. Chain Saw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59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1" y="2508128"/>
            <a:ext cx="4164494" cy="3189562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552012" y="2542450"/>
            <a:ext cx="3894976" cy="2586756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89" y="479502"/>
            <a:ext cx="1253081" cy="1460786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799603" y="1085267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 err="1" smtClean="0"/>
              <a:t>Combined</a:t>
            </a:r>
            <a:r>
              <a:rPr lang="de-DE" dirty="0" smtClean="0"/>
              <a:t> Heat &amp; Power (CHP)</a:t>
            </a:r>
          </a:p>
          <a:p>
            <a:pPr algn="ctr"/>
            <a:r>
              <a:rPr lang="de-DE" dirty="0" smtClean="0"/>
              <a:t>CHP Efficiency Analysis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Mitchell Enrique </a:t>
            </a:r>
            <a:r>
              <a:rPr lang="de-DE" dirty="0" smtClean="0"/>
              <a:t>Kuansin, Ferhat Aslan</a:t>
            </a:r>
          </a:p>
          <a:p>
            <a:r>
              <a:rPr lang="de-DE" dirty="0"/>
              <a:t>https://github.com/IKKUengine/</a:t>
            </a:r>
            <a:r>
              <a:rPr lang="de-DE" b="1" dirty="0"/>
              <a:t>CHPefficiency </a:t>
            </a:r>
            <a:r>
              <a:rPr lang="de-DE" dirty="0"/>
              <a:t>(</a:t>
            </a:r>
            <a:r>
              <a:rPr lang="de-DE" dirty="0" smtClean="0"/>
              <a:t>Python </a:t>
            </a:r>
            <a:r>
              <a:rPr lang="de-DE" dirty="0" err="1" smtClean="0"/>
              <a:t>and</a:t>
            </a:r>
            <a:r>
              <a:rPr lang="de-DE" dirty="0" smtClean="0"/>
              <a:t> LabVIEW)</a:t>
            </a:r>
            <a:endParaRPr lang="de-DE" dirty="0"/>
          </a:p>
        </p:txBody>
      </p:sp>
      <p:sp>
        <p:nvSpPr>
          <p:cNvPr id="7" name="Pfeil nach links und rechts 6"/>
          <p:cNvSpPr/>
          <p:nvPr/>
        </p:nvSpPr>
        <p:spPr>
          <a:xfrm>
            <a:off x="5705364" y="933442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links und rechts 28"/>
          <p:cNvSpPr/>
          <p:nvPr/>
        </p:nvSpPr>
        <p:spPr>
          <a:xfrm rot="18485896">
            <a:off x="3958488" y="196010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187" y="76578"/>
            <a:ext cx="2531742" cy="1662186"/>
          </a:xfrm>
          <a:prstGeom prst="rect">
            <a:avLst/>
          </a:prstGeom>
        </p:spPr>
      </p:pic>
      <p:sp>
        <p:nvSpPr>
          <p:cNvPr id="30" name="Pfeil nach links und rechts 29"/>
          <p:cNvSpPr/>
          <p:nvPr/>
        </p:nvSpPr>
        <p:spPr>
          <a:xfrm rot="5400000">
            <a:off x="7573272" y="1922051"/>
            <a:ext cx="1092103" cy="3543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9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for </a:t>
            </a:r>
            <a:r>
              <a:rPr lang="en-US" sz="2800" dirty="0" smtClean="0"/>
              <a:t>“</a:t>
            </a:r>
            <a:r>
              <a:rPr lang="de-DE" sz="2800" dirty="0" smtClean="0"/>
              <a:t>CHP</a:t>
            </a:r>
            <a:r>
              <a:rPr lang="de-DE" sz="2800" dirty="0" smtClean="0"/>
              <a:t> Efficiency</a:t>
            </a:r>
            <a:r>
              <a:rPr lang="en-US" sz="2800" dirty="0" smtClean="0"/>
              <a:t>”</a:t>
            </a:r>
            <a:r>
              <a:rPr lang="de-DE" sz="2800" dirty="0" smtClean="0"/>
              <a:t> </a:t>
            </a:r>
            <a:r>
              <a:rPr lang="de-DE" sz="2800" dirty="0" smtClean="0"/>
              <a:t>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39" y="1924594"/>
            <a:ext cx="5273039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Raspberry PI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Gas Flow Meter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/>
              <a:t>M</a:t>
            </a:r>
            <a:r>
              <a:rPr lang="de-DE" sz="2000" dirty="0" smtClean="0"/>
              <a:t>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Power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Data </a:t>
            </a:r>
            <a:r>
              <a:rPr lang="de-DE" sz="2000" dirty="0" err="1" smtClean="0"/>
              <a:t>backup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processing via the </a:t>
            </a:r>
            <a:r>
              <a:rPr lang="en-US" sz="2000" dirty="0" err="1"/>
              <a:t>Labview</a:t>
            </a:r>
            <a:r>
              <a:rPr lang="en-US" sz="2000" dirty="0"/>
              <a:t> </a:t>
            </a:r>
            <a:r>
              <a:rPr lang="en-US" sz="2000" dirty="0" smtClean="0"/>
              <a:t>server</a:t>
            </a:r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</a:t>
            </a:r>
            <a:r>
              <a:rPr lang="de-DE" sz="2000" dirty="0" smtClean="0"/>
              <a:t>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87" y="4615543"/>
            <a:ext cx="2734492" cy="1961998"/>
          </a:xfrm>
          <a:prstGeom prst="rect">
            <a:avLst/>
          </a:prstGeom>
        </p:spPr>
      </p:pic>
      <p:sp>
        <p:nvSpPr>
          <p:cNvPr id="11" name="Pfeil nach links und rechts 10"/>
          <p:cNvSpPr/>
          <p:nvPr/>
        </p:nvSpPr>
        <p:spPr>
          <a:xfrm rot="16200000">
            <a:off x="6065963" y="4129867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6" y="2163101"/>
            <a:ext cx="2734492" cy="17953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34458" y="4423141"/>
            <a:ext cx="15680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 smtClean="0"/>
              <a:t>CHP POWER PLANT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10953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81895" y="1189295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CPS </a:t>
            </a:r>
            <a:r>
              <a:rPr lang="de-DE" dirty="0" err="1"/>
              <a:t>E</a:t>
            </a:r>
            <a:r>
              <a:rPr lang="de-DE" dirty="0" err="1" smtClean="0"/>
              <a:t>lectric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Charging</a:t>
            </a:r>
            <a:r>
              <a:rPr lang="de-DE" dirty="0" smtClean="0"/>
              <a:t> Station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3078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Pavel Smirnov, Ferhat Aslan</a:t>
            </a:r>
          </a:p>
        </p:txBody>
      </p:sp>
      <p:sp>
        <p:nvSpPr>
          <p:cNvPr id="6" name="AutoShape 2" descr="blob:https://web.whatsapp.com/2ce67bab-4a51-4438-9d14-3235a8ad30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1" y="1290280"/>
            <a:ext cx="2683904" cy="20129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82" y="2910092"/>
            <a:ext cx="1987218" cy="26496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63" y="4335889"/>
            <a:ext cx="2734492" cy="1961998"/>
          </a:xfrm>
          <a:prstGeom prst="rect">
            <a:avLst/>
          </a:prstGeom>
        </p:spPr>
      </p:pic>
      <p:sp>
        <p:nvSpPr>
          <p:cNvPr id="20" name="Untertitel 2"/>
          <p:cNvSpPr txBox="1">
            <a:spLocks/>
          </p:cNvSpPr>
          <p:nvPr/>
        </p:nvSpPr>
        <p:spPr>
          <a:xfrm>
            <a:off x="581895" y="1474946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Management </a:t>
            </a:r>
            <a:r>
              <a:rPr lang="en-US" sz="2000" dirty="0"/>
              <a:t>concept for CHP and charging </a:t>
            </a:r>
            <a:r>
              <a:rPr lang="en-US" sz="2000" dirty="0" smtClean="0"/>
              <a:t>station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</a:p>
          <a:p>
            <a:pPr marL="342900" indent="-342900"/>
            <a:endParaRPr lang="de-DE" sz="2000" dirty="0"/>
          </a:p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 CHP Power Plant </a:t>
            </a:r>
            <a:r>
              <a:rPr lang="de-DE" sz="2000" dirty="0" err="1" smtClean="0">
                <a:sym typeface="Wingdings" panose="05000000000000000000" pitchFamily="2" charset="2"/>
              </a:rPr>
              <a:t>operation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strategy</a:t>
            </a:r>
            <a:r>
              <a:rPr lang="de-DE" sz="2000" dirty="0" smtClean="0">
                <a:sym typeface="Wingdings" panose="05000000000000000000" pitchFamily="2" charset="2"/>
              </a:rPr>
              <a:t> will </a:t>
            </a:r>
            <a:r>
              <a:rPr lang="de-DE" sz="2000" dirty="0" err="1" smtClean="0">
                <a:sym typeface="Wingdings" panose="05000000000000000000" pitchFamily="2" charset="2"/>
              </a:rPr>
              <a:t>interact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with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charging</a:t>
            </a:r>
            <a:r>
              <a:rPr lang="de-DE" sz="2000" dirty="0" smtClean="0">
                <a:sym typeface="Wingdings" panose="05000000000000000000" pitchFamily="2" charset="2"/>
              </a:rPr>
              <a:t> system </a:t>
            </a:r>
            <a:r>
              <a:rPr lang="de-DE" sz="2000" dirty="0" err="1" smtClean="0">
                <a:sym typeface="Wingdings" panose="05000000000000000000" pitchFamily="2" charset="2"/>
              </a:rPr>
              <a:t>to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reduce</a:t>
            </a:r>
            <a:r>
              <a:rPr lang="de-DE" sz="2000" dirty="0" smtClean="0">
                <a:sym typeface="Wingdings" panose="05000000000000000000" pitchFamily="2" charset="2"/>
              </a:rPr>
              <a:t> CO</a:t>
            </a:r>
            <a:r>
              <a:rPr lang="de-DE" sz="2000" baseline="-25000" dirty="0" smtClean="0">
                <a:sym typeface="Wingdings" panose="05000000000000000000" pitchFamily="2" charset="2"/>
              </a:rPr>
              <a:t>2</a:t>
            </a:r>
            <a:r>
              <a:rPr lang="de-DE" sz="2000" dirty="0" smtClean="0">
                <a:sym typeface="Wingdings" panose="05000000000000000000" pitchFamily="2" charset="2"/>
              </a:rPr>
              <a:t> and </a:t>
            </a:r>
            <a:r>
              <a:rPr lang="de-DE" sz="2000" dirty="0" err="1" smtClean="0">
                <a:sym typeface="Wingdings" panose="05000000000000000000" pitchFamily="2" charset="2"/>
              </a:rPr>
              <a:t>energy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cost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7109" y="4161531"/>
            <a:ext cx="15680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 smtClean="0"/>
              <a:t>CHP POWER PLANT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259123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smtClean="0"/>
              <a:t>for “CPS-Energy System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93966"/>
            <a:ext cx="7284721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Ready: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Standardization of communication and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a management </a:t>
            </a:r>
            <a:r>
              <a:rPr lang="en-US" sz="2000" dirty="0" smtClean="0"/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</a:t>
            </a:r>
            <a:r>
              <a:rPr lang="en-US" sz="2000" dirty="0" smtClean="0"/>
              <a:t>a data monitoring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Object-oriented observation and programming / </a:t>
            </a:r>
            <a:r>
              <a:rPr lang="en-US" sz="2000" dirty="0" smtClean="0"/>
              <a:t>parameterization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Published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smtClean="0"/>
              <a:t>Open-</a:t>
            </a:r>
            <a:r>
              <a:rPr lang="de-DE" sz="2000" dirty="0"/>
              <a:t>S</a:t>
            </a:r>
            <a:r>
              <a:rPr lang="de-DE" sz="2000" dirty="0" smtClean="0"/>
              <a:t>ource</a:t>
            </a:r>
            <a:endParaRPr lang="de-DE" sz="2000" dirty="0"/>
          </a:p>
          <a:p>
            <a:endParaRPr lang="en-US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Process: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Access to the entire system via a secure server-side </a:t>
            </a:r>
            <a:r>
              <a:rPr lang="en-US" sz="2000" dirty="0" smtClean="0"/>
              <a:t>database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First </a:t>
            </a:r>
            <a:r>
              <a:rPr lang="de-DE" sz="2000" dirty="0" err="1" smtClean="0"/>
              <a:t>working</a:t>
            </a:r>
            <a:r>
              <a:rPr lang="de-DE" sz="2000" dirty="0" smtClean="0"/>
              <a:t> </a:t>
            </a:r>
            <a:r>
              <a:rPr lang="de-DE" sz="2000" dirty="0" err="1" smtClean="0"/>
              <a:t>management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: </a:t>
            </a:r>
            <a:r>
              <a:rPr lang="en-US" sz="2000" dirty="0"/>
              <a:t>Combination electric vehicle charging </a:t>
            </a:r>
            <a:r>
              <a:rPr lang="en-US" sz="2000" dirty="0" smtClean="0"/>
              <a:t>station with </a:t>
            </a:r>
            <a:r>
              <a:rPr lang="en-US" sz="2000" dirty="0"/>
              <a:t>combined heat </a:t>
            </a:r>
            <a:r>
              <a:rPr lang="en-US" sz="2000" dirty="0" smtClean="0"/>
              <a:t>and </a:t>
            </a:r>
            <a:r>
              <a:rPr lang="en-US" sz="2000" dirty="0"/>
              <a:t>power unit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043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7237" y="1043705"/>
            <a:ext cx="7785720" cy="1280026"/>
          </a:xfrm>
        </p:spPr>
        <p:txBody>
          <a:bodyPr/>
          <a:lstStyle/>
          <a:p>
            <a:r>
              <a:rPr lang="en-US" sz="2400" dirty="0"/>
              <a:t>A higher goal is the networking of all </a:t>
            </a:r>
            <a:r>
              <a:rPr lang="en-US" sz="2400" dirty="0" smtClean="0"/>
              <a:t>cyber physical </a:t>
            </a:r>
            <a:r>
              <a:rPr lang="en-US" sz="2400" dirty="0"/>
              <a:t>objects, which allows a </a:t>
            </a:r>
            <a:r>
              <a:rPr lang="en-US" sz="2400" dirty="0" smtClean="0"/>
              <a:t>collective </a:t>
            </a:r>
            <a:r>
              <a:rPr lang="en-US" sz="2400" dirty="0"/>
              <a:t>management.</a:t>
            </a:r>
            <a:endParaRPr lang="de-DE" sz="1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128773" y="3061569"/>
            <a:ext cx="940526" cy="1845899"/>
            <a:chOff x="4519172" y="4815082"/>
            <a:chExt cx="940526" cy="184589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519172" y="4815082"/>
              <a:ext cx="940526" cy="1845899"/>
              <a:chOff x="5518217" y="4815082"/>
              <a:chExt cx="940526" cy="1845899"/>
            </a:xfrm>
          </p:grpSpPr>
          <p:sp>
            <p:nvSpPr>
              <p:cNvPr id="8" name="Rechteck 7"/>
              <p:cNvSpPr/>
              <p:nvPr/>
            </p:nvSpPr>
            <p:spPr>
              <a:xfrm rot="5400000">
                <a:off x="5065530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044" y="5807489"/>
                <a:ext cx="561434" cy="706622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713" y="4927139"/>
                <a:ext cx="828394" cy="482798"/>
              </a:xfrm>
              <a:prstGeom prst="rect">
                <a:avLst/>
              </a:prstGeom>
            </p:spPr>
          </p:pic>
        </p:grpSp>
        <p:cxnSp>
          <p:nvCxnSpPr>
            <p:cNvPr id="5" name="Gerader Verbinder 4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6267440" y="3061570"/>
            <a:ext cx="940526" cy="1845899"/>
            <a:chOff x="5875552" y="4815083"/>
            <a:chExt cx="940526" cy="1845899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14" name="Rechteck 1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3" name="Gerader Verbinder 12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/>
          <p:cNvGrpSpPr/>
          <p:nvPr/>
        </p:nvGrpSpPr>
        <p:grpSpPr>
          <a:xfrm>
            <a:off x="1528321" y="3061569"/>
            <a:ext cx="3390909" cy="1848897"/>
            <a:chOff x="962267" y="4815082"/>
            <a:chExt cx="3390909" cy="184889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962267" y="4815082"/>
              <a:ext cx="3390909" cy="1848897"/>
              <a:chOff x="962267" y="4815082"/>
              <a:chExt cx="3390909" cy="1848897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962267" y="4815082"/>
                <a:ext cx="2193240" cy="1845900"/>
                <a:chOff x="962267" y="4815082"/>
                <a:chExt cx="2193240" cy="1845900"/>
              </a:xfrm>
            </p:grpSpPr>
            <p:grpSp>
              <p:nvGrpSpPr>
                <p:cNvPr id="26" name="Gruppieren 25"/>
                <p:cNvGrpSpPr/>
                <p:nvPr/>
              </p:nvGrpSpPr>
              <p:grpSpPr>
                <a:xfrm>
                  <a:off x="962267" y="4815082"/>
                  <a:ext cx="2193240" cy="1845900"/>
                  <a:chOff x="962267" y="4815082"/>
                  <a:chExt cx="2193240" cy="1845900"/>
                </a:xfrm>
              </p:grpSpPr>
              <p:grpSp>
                <p:nvGrpSpPr>
                  <p:cNvPr id="29" name="Gruppieren 28"/>
                  <p:cNvGrpSpPr/>
                  <p:nvPr/>
                </p:nvGrpSpPr>
                <p:grpSpPr>
                  <a:xfrm>
                    <a:off x="962267" y="4815082"/>
                    <a:ext cx="2193240" cy="1845900"/>
                    <a:chOff x="962267" y="4815082"/>
                    <a:chExt cx="2193240" cy="1845900"/>
                  </a:xfrm>
                </p:grpSpPr>
                <p:grpSp>
                  <p:nvGrpSpPr>
                    <p:cNvPr id="32" name="Gruppieren 31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36" name="Rechteck 35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7" name="Grafik 36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Grafik 37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" name="Gruppieren 32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34" name="Rechteck 33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5" name="Grafik 34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0" name="Grafik 2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7" name="Gerader Verbinder 26"/>
                <p:cNvCxnSpPr>
                  <a:endCxn id="3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uppieren 20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22" name="Gruppieren 21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24" name="Rechteck 23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25" name="Grafik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Gerader Verbinder 22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sp>
        <p:nvSpPr>
          <p:cNvPr id="40" name="Rechteck 39"/>
          <p:cNvSpPr/>
          <p:nvPr/>
        </p:nvSpPr>
        <p:spPr>
          <a:xfrm>
            <a:off x="1297574" y="2870745"/>
            <a:ext cx="6200503" cy="226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1217608" y="2403307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smtClean="0"/>
              <a:t>Higher-Level </a:t>
            </a:r>
            <a:r>
              <a:rPr lang="de-DE" dirty="0"/>
              <a:t>S</a:t>
            </a:r>
            <a:r>
              <a:rPr lang="de-DE" dirty="0" smtClean="0"/>
              <a:t>ystem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600708" y="5581069"/>
            <a:ext cx="7837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First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el-GR" dirty="0" smtClean="0"/>
              <a:t>η</a:t>
            </a:r>
            <a:r>
              <a:rPr lang="de-DE" dirty="0" smtClean="0"/>
              <a:t>Net </a:t>
            </a:r>
            <a:r>
              <a:rPr lang="de-DE" dirty="0" err="1" smtClean="0"/>
              <a:t>project</a:t>
            </a:r>
            <a:r>
              <a:rPr lang="de-DE" dirty="0" smtClean="0"/>
              <a:t>: </a:t>
            </a:r>
            <a:r>
              <a:rPr lang="de-DE" dirty="0"/>
              <a:t>https://github.com/IKKUengine/</a:t>
            </a:r>
            <a:r>
              <a:rPr lang="de-DE" b="1" dirty="0"/>
              <a:t>SimulatedCPSLabVIEWEnergySystem </a:t>
            </a:r>
            <a:r>
              <a:rPr lang="de-DE" dirty="0"/>
              <a:t>(</a:t>
            </a:r>
            <a:r>
              <a:rPr lang="de-DE" dirty="0" smtClean="0"/>
              <a:t>LabVIEW,</a:t>
            </a:r>
            <a:r>
              <a:rPr lang="de-DE" dirty="0"/>
              <a:t> Open Source License MIT)</a:t>
            </a:r>
          </a:p>
        </p:txBody>
      </p:sp>
    </p:spTree>
    <p:extLst>
      <p:ext uri="{BB962C8B-B14F-4D97-AF65-F5344CB8AC3E}">
        <p14:creationId xmlns:p14="http://schemas.microsoft.com/office/powerpoint/2010/main" val="17868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-38939"/>
            <a:ext cx="5342140" cy="1552135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0" name="Textfeld 159"/>
          <p:cNvSpPr txBox="1"/>
          <p:nvPr/>
        </p:nvSpPr>
        <p:spPr>
          <a:xfrm>
            <a:off x="7300480" y="5010234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7307254" y="5441463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7307582" y="5863866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830299" y="121071"/>
            <a:ext cx="249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de-DE" dirty="0" smtClean="0"/>
              <a:t>OPP-oriented </a:t>
            </a:r>
            <a:r>
              <a:rPr lang="de-DE" dirty="0" smtClean="0"/>
              <a:t>Programming 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5947388" y="4131155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2258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6063" y="1056275"/>
            <a:ext cx="7338668" cy="625320"/>
          </a:xfrm>
        </p:spPr>
        <p:txBody>
          <a:bodyPr/>
          <a:lstStyle/>
          <a:p>
            <a:r>
              <a:rPr lang="de-DE" sz="2800" dirty="0"/>
              <a:t>Environmental </a:t>
            </a:r>
            <a:r>
              <a:rPr lang="de-DE" sz="2800" dirty="0" err="1"/>
              <a:t>Chamber</a:t>
            </a:r>
            <a:r>
              <a:rPr lang="de-DE" sz="2800" dirty="0"/>
              <a:t> Bruchsal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3" y="1787249"/>
            <a:ext cx="6073270" cy="455495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93079" y="6447857"/>
            <a:ext cx="48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Artur Martel, Arsema Derbie, Dennis Weierter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3242" y="485098"/>
            <a:ext cx="4254208" cy="625320"/>
          </a:xfrm>
        </p:spPr>
        <p:txBody>
          <a:bodyPr/>
          <a:lstStyle/>
          <a:p>
            <a:r>
              <a:rPr lang="de-DE" sz="2800" dirty="0"/>
              <a:t>Environmental Chamber 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1800" dirty="0" smtClean="0"/>
              <a:t>(HsKA Campus Bruchsal)</a:t>
            </a:r>
            <a:endParaRPr lang="de-DE" sz="2800" dirty="0"/>
          </a:p>
        </p:txBody>
      </p:sp>
      <p:sp>
        <p:nvSpPr>
          <p:cNvPr id="8" name="Textfeld 7"/>
          <p:cNvSpPr txBox="1"/>
          <p:nvPr/>
        </p:nvSpPr>
        <p:spPr>
          <a:xfrm>
            <a:off x="584791" y="1063237"/>
            <a:ext cx="848478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 smtClean="0">
                <a:sym typeface="Wingdings" panose="05000000000000000000" pitchFamily="2" charset="2"/>
              </a:rPr>
              <a:t>Target: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Operating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power </a:t>
            </a:r>
            <a:r>
              <a:rPr lang="de-DE" dirty="0" err="1" smtClean="0">
                <a:sym typeface="Wingdings" panose="05000000000000000000" pitchFamily="2" charset="2"/>
              </a:rPr>
              <a:t>tool</a:t>
            </a:r>
            <a:r>
              <a:rPr lang="de-DE" dirty="0" smtClean="0">
                <a:sym typeface="Wingdings" panose="05000000000000000000" pitchFamily="2" charset="2"/>
              </a:rPr>
              <a:t> on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test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place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world</a:t>
            </a:r>
            <a:r>
              <a:rPr lang="de-DE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dirty="0" smtClean="0"/>
              <a:t>e.g. Industrial </a:t>
            </a:r>
            <a:r>
              <a:rPr lang="de-DE" dirty="0" err="1" smtClean="0"/>
              <a:t>partners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bed</a:t>
            </a:r>
            <a:r>
              <a:rPr lang="de-DE" dirty="0" smtClean="0"/>
              <a:t> and </a:t>
            </a:r>
            <a:r>
              <a:rPr lang="de-DE" dirty="0" err="1" smtClean="0"/>
              <a:t>operate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via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internet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out </a:t>
            </a:r>
            <a:r>
              <a:rPr lang="de-DE" dirty="0" err="1" smtClean="0"/>
              <a:t>traveling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HsKA </a:t>
            </a:r>
            <a:r>
              <a:rPr lang="de-DE" dirty="0" smtClean="0">
                <a:sym typeface="Wingdings" panose="05000000000000000000" pitchFamily="2" charset="2"/>
              </a:rPr>
              <a:t> </a:t>
            </a: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travel</a:t>
            </a:r>
            <a:r>
              <a:rPr lang="de-DE" dirty="0" smtClean="0">
                <a:sym typeface="Wingdings" panose="05000000000000000000" pitchFamily="2" charset="2"/>
              </a:rPr>
              <a:t> time, </a:t>
            </a: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travel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cost</a:t>
            </a: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R&amp;D: e.g. </a:t>
            </a:r>
            <a:r>
              <a:rPr lang="de-DE" dirty="0" err="1" smtClean="0">
                <a:sym typeface="Wingdings" panose="05000000000000000000" pitchFamily="2" charset="2"/>
              </a:rPr>
              <a:t>Cold</a:t>
            </a:r>
            <a:r>
              <a:rPr lang="de-DE" dirty="0" smtClean="0">
                <a:sym typeface="Wingdings" panose="05000000000000000000" pitchFamily="2" charset="2"/>
              </a:rPr>
              <a:t> Start Tests: </a:t>
            </a:r>
            <a:r>
              <a:rPr lang="de-DE" dirty="0" err="1" smtClean="0">
                <a:sym typeface="Wingdings" panose="05000000000000000000" pitchFamily="2" charset="2"/>
              </a:rPr>
              <a:t>long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waiting</a:t>
            </a:r>
            <a:r>
              <a:rPr lang="de-DE" dirty="0" smtClean="0">
                <a:sym typeface="Wingdings" panose="05000000000000000000" pitchFamily="2" charset="2"/>
              </a:rPr>
              <a:t> time after </a:t>
            </a:r>
            <a:r>
              <a:rPr lang="de-DE" dirty="0" err="1" smtClean="0">
                <a:sym typeface="Wingdings" panose="05000000000000000000" pitchFamily="2" charset="2"/>
              </a:rPr>
              <a:t>cold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start</a:t>
            </a:r>
            <a:r>
              <a:rPr lang="de-DE" dirty="0" smtClean="0">
                <a:sym typeface="Wingdings" panose="05000000000000000000" pitchFamily="2" charset="2"/>
              </a:rPr>
              <a:t> and warm </a:t>
            </a:r>
            <a:r>
              <a:rPr lang="de-DE" dirty="0" err="1" smtClean="0">
                <a:sym typeface="Wingdings" panose="05000000000000000000" pitchFamily="2" charset="2"/>
              </a:rPr>
              <a:t>up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before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you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do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next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test</a:t>
            </a:r>
            <a:r>
              <a:rPr lang="de-DE" dirty="0" smtClean="0">
                <a:sym typeface="Wingdings" panose="05000000000000000000" pitchFamily="2" charset="2"/>
              </a:rPr>
              <a:t>!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IoT-control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operator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don‘t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„</a:t>
            </a:r>
            <a:r>
              <a:rPr lang="de-DE" dirty="0" err="1" smtClean="0">
                <a:sym typeface="Wingdings" panose="05000000000000000000" pitchFamily="2" charset="2"/>
              </a:rPr>
              <a:t>wait</a:t>
            </a:r>
            <a:r>
              <a:rPr lang="de-DE" dirty="0" smtClean="0">
                <a:sym typeface="Wingdings" panose="05000000000000000000" pitchFamily="2" charset="2"/>
              </a:rPr>
              <a:t>“ in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lab. Even he/</a:t>
            </a:r>
            <a:r>
              <a:rPr lang="de-DE" dirty="0" err="1" smtClean="0">
                <a:sym typeface="Wingdings" panose="05000000000000000000" pitchFamily="2" charset="2"/>
              </a:rPr>
              <a:t>she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on a </a:t>
            </a:r>
            <a:r>
              <a:rPr lang="de-DE" dirty="0" err="1" smtClean="0">
                <a:sym typeface="Wingdings" panose="05000000000000000000" pitchFamily="2" charset="2"/>
              </a:rPr>
              <a:t>business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trip</a:t>
            </a:r>
            <a:r>
              <a:rPr lang="de-DE" dirty="0" smtClean="0">
                <a:sym typeface="Wingdings" panose="05000000000000000000" pitchFamily="2" charset="2"/>
              </a:rPr>
              <a:t>, in a </a:t>
            </a:r>
            <a:r>
              <a:rPr lang="de-DE" dirty="0" err="1" smtClean="0">
                <a:sym typeface="Wingdings" panose="05000000000000000000" pitchFamily="2" charset="2"/>
              </a:rPr>
              <a:t>meeting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doing</a:t>
            </a:r>
            <a:r>
              <a:rPr lang="de-DE" dirty="0" smtClean="0">
                <a:sym typeface="Wingdings" panose="05000000000000000000" pitchFamily="2" charset="2"/>
              </a:rPr>
              <a:t> Office Work </a:t>
            </a:r>
            <a:r>
              <a:rPr lang="de-DE" dirty="0" err="1" smtClean="0">
                <a:sym typeface="Wingdings" panose="05000000000000000000" pitchFamily="2" charset="2"/>
              </a:rPr>
              <a:t>while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conducting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tests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remotely</a:t>
            </a:r>
            <a:r>
              <a:rPr lang="de-DE" dirty="0" smtClean="0">
                <a:sym typeface="Wingdings" panose="05000000000000000000" pitchFamily="2" charset="2"/>
              </a:rPr>
              <a:t>!) 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8" t="19720" r="9430" b="17763"/>
          <a:stretch/>
        </p:blipFill>
        <p:spPr bwMode="auto">
          <a:xfrm>
            <a:off x="7126472" y="5609859"/>
            <a:ext cx="1759688" cy="100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2"/>
          <a:stretch/>
        </p:blipFill>
        <p:spPr bwMode="auto">
          <a:xfrm>
            <a:off x="2562447" y="4953927"/>
            <a:ext cx="3423684" cy="181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Wolkenförmige Legende 8"/>
          <p:cNvSpPr/>
          <p:nvPr/>
        </p:nvSpPr>
        <p:spPr>
          <a:xfrm>
            <a:off x="1467290" y="3816221"/>
            <a:ext cx="6539026" cy="1212112"/>
          </a:xfrm>
          <a:prstGeom prst="cloudCallout">
            <a:avLst>
              <a:gd name="adj1" fmla="val -23129"/>
              <a:gd name="adj2" fmla="val 80116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600" b="1" i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Bla-bla</a:t>
            </a:r>
            <a:r>
              <a:rPr lang="de-DE" sz="16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-</a:t>
            </a:r>
            <a:r>
              <a:rPr lang="de-DE" sz="1600" b="1" i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bla</a:t>
            </a:r>
            <a:r>
              <a:rPr lang="de-DE" sz="1600" b="1" i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… </a:t>
            </a:r>
            <a:r>
              <a:rPr lang="de-DE" sz="1600" b="1" i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boring</a:t>
            </a:r>
            <a:r>
              <a:rPr lang="de-DE" sz="1600" b="1" i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meeting</a:t>
            </a:r>
            <a:r>
              <a:rPr lang="de-DE" sz="16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!</a:t>
            </a:r>
          </a:p>
          <a:p>
            <a:r>
              <a:rPr lang="de-DE" sz="16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It‘s</a:t>
            </a:r>
            <a:r>
              <a:rPr lang="de-DE" sz="16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time </a:t>
            </a:r>
            <a:r>
              <a:rPr lang="de-DE" sz="1600" b="1" i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for</a:t>
            </a:r>
            <a:r>
              <a:rPr lang="de-DE" sz="1600" b="1" i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de-DE" sz="1600" b="1" i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the</a:t>
            </a:r>
            <a:r>
              <a:rPr lang="de-DE" sz="1600" b="1" i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next</a:t>
            </a:r>
            <a:r>
              <a:rPr lang="de-DE" sz="16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test</a:t>
            </a:r>
            <a:r>
              <a:rPr lang="de-DE" sz="16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on </a:t>
            </a:r>
            <a:r>
              <a:rPr lang="de-DE" sz="1600" b="1" i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my</a:t>
            </a:r>
            <a:r>
              <a:rPr lang="de-DE" sz="16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de-DE" sz="1600" b="1" i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testbed</a:t>
            </a:r>
            <a:endParaRPr lang="de-DE" sz="1600" b="1" i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544019" y="6614865"/>
            <a:ext cx="18261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www.humanresourcesonline.net</a:t>
            </a:r>
          </a:p>
        </p:txBody>
      </p:sp>
    </p:spTree>
    <p:extLst>
      <p:ext uri="{BB962C8B-B14F-4D97-AF65-F5344CB8AC3E}">
        <p14:creationId xmlns:p14="http://schemas.microsoft.com/office/powerpoint/2010/main" val="37632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for </a:t>
            </a:r>
            <a:r>
              <a:rPr lang="de-DE" sz="2800" dirty="0" smtClean="0"/>
              <a:t>“Environmental </a:t>
            </a:r>
            <a:r>
              <a:rPr lang="de-DE" sz="2800" dirty="0" smtClean="0"/>
              <a:t>Chamber</a:t>
            </a:r>
            <a:r>
              <a:rPr lang="en-US" sz="2800" dirty="0" smtClean="0"/>
              <a:t>”</a:t>
            </a:r>
            <a:r>
              <a:rPr lang="de-DE" sz="2800" dirty="0" smtClean="0"/>
              <a:t> </a:t>
            </a:r>
            <a:r>
              <a:rPr lang="de-DE" sz="2800" dirty="0" smtClean="0"/>
              <a:t>Project 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8228880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Ready:</a:t>
            </a:r>
          </a:p>
          <a:p>
            <a:r>
              <a:rPr lang="de-DE" sz="2000" dirty="0" smtClean="0"/>
              <a:t>LabVIEW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Software (Server)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SQLite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r>
              <a:rPr lang="de-DE" sz="2000" dirty="0"/>
              <a:t>Agilent </a:t>
            </a:r>
            <a:r>
              <a:rPr lang="de-DE" sz="2000" dirty="0" smtClean="0"/>
              <a:t>Digital Multimeter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Process:</a:t>
            </a:r>
          </a:p>
          <a:p>
            <a:pPr marL="0" indent="0">
              <a:buNone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networking</a:t>
            </a:r>
            <a:r>
              <a:rPr lang="de-DE" sz="2000" dirty="0" smtClean="0"/>
              <a:t>:</a:t>
            </a:r>
          </a:p>
          <a:p>
            <a:r>
              <a:rPr lang="de-DE" sz="2000" dirty="0" err="1" smtClean="0"/>
              <a:t>Throttle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/>
          </a:p>
          <a:p>
            <a:r>
              <a:rPr lang="de-DE" sz="2000" dirty="0" err="1" smtClean="0"/>
              <a:t>Temperature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 smtClean="0"/>
          </a:p>
          <a:p>
            <a:r>
              <a:rPr lang="de-DE" sz="2000" dirty="0" smtClean="0">
                <a:effectLst/>
              </a:rPr>
              <a:t>Etc.</a:t>
            </a:r>
            <a:endParaRPr lang="de-DE" sz="2000" dirty="0"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72" y="2398774"/>
            <a:ext cx="2734490" cy="17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459424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531187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3934234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of </a:t>
            </a:r>
            <a:r>
              <a:rPr lang="de-DE" sz="3200" dirty="0" smtClean="0"/>
              <a:t>Digitization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33648" y="4544208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40731" y="51717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520209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31630" y="4575905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034805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513621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44057" y="3110406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  <p:sp>
        <p:nvSpPr>
          <p:cNvPr id="5" name="Rechteck 4"/>
          <p:cNvSpPr/>
          <p:nvPr/>
        </p:nvSpPr>
        <p:spPr>
          <a:xfrm>
            <a:off x="778820" y="6442502"/>
            <a:ext cx="82490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Neugebauer, Reimund. (2018). Digitalisierung: Schlüsseltechnologien für Wirtschaft und Gesellschaft. </a:t>
            </a:r>
            <a:r>
              <a:rPr lang="de-DE" sz="1050" dirty="0" smtClean="0"/>
              <a:t>10.1007/978-3-662-55890-4 Wikipedia - </a:t>
            </a:r>
            <a:r>
              <a:rPr lang="de-DE" sz="1050" dirty="0" err="1" smtClean="0"/>
              <a:t>Digitization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3666316"/>
            <a:ext cx="3557402" cy="29472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5515"/>
          <a:stretch/>
        </p:blipFill>
        <p:spPr>
          <a:xfrm>
            <a:off x="2937289" y="1620005"/>
            <a:ext cx="2235120" cy="1546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3" y="1581306"/>
            <a:ext cx="2192596" cy="1747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9" y="3329028"/>
            <a:ext cx="2253030" cy="11843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9" y="4513412"/>
            <a:ext cx="2294650" cy="18660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-30" r="-360" b="30"/>
          <a:stretch/>
        </p:blipFill>
        <p:spPr>
          <a:xfrm rot="5400000">
            <a:off x="2389383" y="3704275"/>
            <a:ext cx="3119950" cy="1940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486948"/>
            <a:ext cx="3535680" cy="24331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Rechteck 16"/>
          <p:cNvSpPr/>
          <p:nvPr/>
        </p:nvSpPr>
        <p:spPr>
          <a:xfrm>
            <a:off x="561813" y="6379420"/>
            <a:ext cx="18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Dennis Weierter</a:t>
            </a:r>
          </a:p>
        </p:txBody>
      </p:sp>
      <p:sp>
        <p:nvSpPr>
          <p:cNvPr id="18" name="Rechteck 17"/>
          <p:cNvSpPr/>
          <p:nvPr/>
        </p:nvSpPr>
        <p:spPr>
          <a:xfrm>
            <a:off x="319373" y="1080473"/>
            <a:ext cx="5079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Remote Control </a:t>
            </a:r>
            <a:r>
              <a:rPr lang="de-DE" dirty="0" err="1" smtClean="0"/>
              <a:t>for</a:t>
            </a:r>
            <a:r>
              <a:rPr lang="de-DE" dirty="0" smtClean="0"/>
              <a:t> Power Tools e.g. Chain </a:t>
            </a:r>
            <a:r>
              <a:rPr lang="de-DE" dirty="0" err="1" smtClean="0"/>
              <a:t>Saw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 rot="21301462">
            <a:off x="5756708" y="3126500"/>
            <a:ext cx="3023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Cable!? </a:t>
            </a:r>
            <a:r>
              <a:rPr lang="de-DE" sz="1400" b="1" dirty="0" err="1" smtClean="0">
                <a:solidFill>
                  <a:srgbClr val="C00000"/>
                </a:solidFill>
                <a:latin typeface="Comic Sans MS" panose="030F0702030302020204" pitchFamily="66" charset="0"/>
              </a:rPr>
              <a:t>Tststss</a:t>
            </a:r>
            <a:r>
              <a:rPr lang="de-DE" sz="1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…</a:t>
            </a:r>
            <a:r>
              <a:rPr lang="de-DE" sz="1400" b="1" dirty="0" err="1" smtClean="0">
                <a:solidFill>
                  <a:srgbClr val="C00000"/>
                </a:solidFill>
                <a:latin typeface="Comic Sans MS" panose="030F0702030302020204" pitchFamily="66" charset="0"/>
              </a:rPr>
              <a:t>this</a:t>
            </a:r>
            <a:r>
              <a:rPr lang="de-DE" sz="1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de-DE" sz="1400" b="1" dirty="0" err="1" smtClean="0">
                <a:solidFill>
                  <a:srgbClr val="C00000"/>
                </a:solidFill>
                <a:latin typeface="Comic Sans MS" panose="030F0702030302020204" pitchFamily="66" charset="0"/>
              </a:rPr>
              <a:t>is</a:t>
            </a:r>
            <a:r>
              <a:rPr lang="de-DE" sz="1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 so </a:t>
            </a:r>
            <a:r>
              <a:rPr lang="de-DE" sz="1400" b="1" dirty="0" err="1" smtClean="0">
                <a:solidFill>
                  <a:srgbClr val="C00000"/>
                </a:solidFill>
                <a:latin typeface="Comic Sans MS" panose="030F0702030302020204" pitchFamily="66" charset="0"/>
              </a:rPr>
              <a:t>retro</a:t>
            </a:r>
            <a:r>
              <a:rPr lang="de-DE" sz="1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!</a:t>
            </a:r>
            <a:endParaRPr lang="de-DE" sz="1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464595" y="3423644"/>
            <a:ext cx="995300" cy="414709"/>
          </a:xfrm>
          <a:prstGeom prst="straightConnector1">
            <a:avLst/>
          </a:prstGeom>
          <a:ln w="539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860134" y="3022415"/>
            <a:ext cx="938325" cy="1846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</a:rPr>
              <a:t>t</a:t>
            </a:r>
            <a:r>
              <a:rPr lang="de-DE" sz="1200" b="1" dirty="0" smtClean="0">
                <a:solidFill>
                  <a:srgbClr val="C00000"/>
                </a:solidFill>
              </a:rPr>
              <a:t>urn &amp; push</a:t>
            </a:r>
            <a:endParaRPr lang="de-DE" sz="1200" b="1" dirty="0">
              <a:solidFill>
                <a:srgbClr val="C000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77592" y="4222416"/>
            <a:ext cx="372465" cy="1846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de-DE" sz="1200" b="1" dirty="0" smtClean="0">
                <a:solidFill>
                  <a:srgbClr val="C00000"/>
                </a:solidFill>
              </a:rPr>
              <a:t>turn</a:t>
            </a:r>
            <a:endParaRPr lang="de-DE" sz="1200" b="1" dirty="0">
              <a:solidFill>
                <a:srgbClr val="C0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760244" y="6060666"/>
            <a:ext cx="441394" cy="1846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de-DE" sz="1200" b="1" dirty="0" smtClean="0">
                <a:solidFill>
                  <a:srgbClr val="C00000"/>
                </a:solidFill>
              </a:rPr>
              <a:t>push</a:t>
            </a:r>
            <a:endParaRPr lang="de-DE" sz="1200" b="1" dirty="0">
              <a:solidFill>
                <a:srgbClr val="C0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3090936" y="5914897"/>
            <a:ext cx="348420" cy="1846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de-DE" sz="1200" b="1" dirty="0" smtClean="0">
                <a:solidFill>
                  <a:srgbClr val="C00000"/>
                </a:solidFill>
              </a:rPr>
              <a:t>pull</a:t>
            </a:r>
            <a:endParaRPr lang="de-DE" sz="1200" b="1" dirty="0">
              <a:solidFill>
                <a:srgbClr val="C0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997961" y="2901547"/>
            <a:ext cx="441394" cy="1846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de-DE" sz="1200" b="1" dirty="0" smtClean="0">
                <a:solidFill>
                  <a:srgbClr val="C00000"/>
                </a:solidFill>
              </a:rPr>
              <a:t>push</a:t>
            </a:r>
            <a:endParaRPr lang="de-DE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for </a:t>
            </a:r>
            <a:r>
              <a:rPr lang="de-DE" sz="2800" dirty="0" smtClean="0"/>
              <a:t>“</a:t>
            </a:r>
            <a:r>
              <a:rPr lang="de-DE" sz="2800" dirty="0" smtClean="0"/>
              <a:t>Remote </a:t>
            </a:r>
            <a:r>
              <a:rPr lang="de-DE" sz="2800" dirty="0"/>
              <a:t>Control Chain </a:t>
            </a:r>
            <a:r>
              <a:rPr lang="de-DE" sz="2800" dirty="0" smtClean="0"/>
              <a:t>Saw</a:t>
            </a:r>
            <a:r>
              <a:rPr lang="en-US" sz="2800" dirty="0" smtClean="0"/>
              <a:t>”  </a:t>
            </a:r>
            <a:r>
              <a:rPr lang="de-DE" sz="2800" dirty="0" smtClean="0"/>
              <a:t>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4435358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Ready: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Arduino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Servomotors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 smtClean="0"/>
              <a:t>actuators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Pneumatic</a:t>
            </a:r>
            <a:r>
              <a:rPr lang="de-DE" sz="2000" dirty="0"/>
              <a:t> </a:t>
            </a:r>
            <a:r>
              <a:rPr lang="de-DE" sz="2000" dirty="0" err="1"/>
              <a:t>cylinder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rope</a:t>
            </a:r>
            <a:r>
              <a:rPr lang="de-DE" sz="2000" dirty="0"/>
              <a:t> </a:t>
            </a:r>
            <a:r>
              <a:rPr lang="de-DE" sz="2000" dirty="0" err="1" smtClean="0"/>
              <a:t>start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operating</a:t>
            </a:r>
            <a:r>
              <a:rPr lang="de-DE" sz="2000" dirty="0" smtClean="0"/>
              <a:t> </a:t>
            </a:r>
            <a:r>
              <a:rPr lang="de-DE" sz="2000" dirty="0" err="1"/>
              <a:t>unit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Process: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remote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36398" y="4480334"/>
            <a:ext cx="3944815" cy="175221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8" y="3213238"/>
            <a:ext cx="1689462" cy="12670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04" y="2115602"/>
            <a:ext cx="1947152" cy="16131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40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Remote </a:t>
            </a:r>
            <a:r>
              <a:rPr lang="de-DE" sz="2800" dirty="0" err="1" smtClean="0"/>
              <a:t>Controlled</a:t>
            </a:r>
            <a:r>
              <a:rPr lang="de-DE" sz="2800" dirty="0" smtClean="0"/>
              <a:t> </a:t>
            </a:r>
            <a:r>
              <a:rPr lang="de-DE" sz="2800" dirty="0" err="1"/>
              <a:t>A</a:t>
            </a:r>
            <a:r>
              <a:rPr lang="de-DE" sz="2800" dirty="0" err="1" smtClean="0"/>
              <a:t>ccelerator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edal</a:t>
            </a:r>
            <a:endParaRPr lang="de-DE" sz="2800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782192" y="1762328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Process: </a:t>
            </a:r>
          </a:p>
          <a:p>
            <a:pPr marL="342900" indent="-342900"/>
            <a:r>
              <a:rPr lang="en-US" sz="2000" dirty="0" smtClean="0"/>
              <a:t>Driving Speed Profile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35" y="2565693"/>
            <a:ext cx="1656754" cy="250371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585800"/>
            <a:ext cx="2333898" cy="233389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173088" y="3909054"/>
            <a:ext cx="16257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ECO-WORTHY Linear </a:t>
            </a:r>
            <a:r>
              <a:rPr lang="de-DE" sz="800" dirty="0" err="1"/>
              <a:t>Actuator</a:t>
            </a:r>
            <a:endParaRPr lang="de-DE" sz="8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02" y="4580026"/>
            <a:ext cx="1510938" cy="151093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58" y="5144589"/>
            <a:ext cx="1532708" cy="153270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961492" y="6546492"/>
            <a:ext cx="1685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www.pce-instruments.com</a:t>
            </a:r>
            <a:endParaRPr lang="de-DE" sz="1100" dirty="0"/>
          </a:p>
        </p:txBody>
      </p:sp>
      <p:sp>
        <p:nvSpPr>
          <p:cNvPr id="12" name="Rechteck 11"/>
          <p:cNvSpPr/>
          <p:nvPr/>
        </p:nvSpPr>
        <p:spPr>
          <a:xfrm>
            <a:off x="1096217" y="590189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Project Group - UMP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48" y="1660033"/>
            <a:ext cx="1363818" cy="90566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91" y="2712142"/>
            <a:ext cx="1166948" cy="11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5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62649" y="275703"/>
            <a:ext cx="3730588" cy="625320"/>
          </a:xfrm>
        </p:spPr>
        <p:txBody>
          <a:bodyPr/>
          <a:lstStyle/>
          <a:p>
            <a:r>
              <a:rPr lang="de-DE" sz="2800" dirty="0" smtClean="0"/>
              <a:t>Remote </a:t>
            </a:r>
            <a:r>
              <a:rPr lang="de-DE" sz="2800" dirty="0" smtClean="0"/>
              <a:t>Controlled 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Accelerator </a:t>
            </a:r>
            <a:r>
              <a:rPr lang="de-DE" sz="2800" dirty="0"/>
              <a:t>P</a:t>
            </a:r>
            <a:r>
              <a:rPr lang="de-DE" sz="2800" dirty="0" smtClean="0"/>
              <a:t>edal</a:t>
            </a:r>
            <a:endParaRPr lang="de-DE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8"/>
          <a:stretch/>
        </p:blipFill>
        <p:spPr bwMode="auto">
          <a:xfrm>
            <a:off x="1725821" y="3700130"/>
            <a:ext cx="6684531" cy="289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5" r="6612"/>
          <a:stretch/>
        </p:blipFill>
        <p:spPr bwMode="auto">
          <a:xfrm>
            <a:off x="5188688" y="1011642"/>
            <a:ext cx="3460742" cy="239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 rot="16200000">
            <a:off x="171167" y="4793839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Vehicle</a:t>
            </a:r>
            <a:r>
              <a:rPr lang="de-DE" dirty="0" smtClean="0"/>
              <a:t> Speed in km/h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4061459" y="6329269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 in 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26" y="2218158"/>
            <a:ext cx="483084" cy="73004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43" y="2218158"/>
            <a:ext cx="896031" cy="89603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68" y="1554479"/>
            <a:ext cx="943633" cy="62663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2800350" y="1371600"/>
            <a:ext cx="2114550" cy="18516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76" y="1358191"/>
            <a:ext cx="783321" cy="64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3300" r="18210" b="5180"/>
          <a:stretch/>
        </p:blipFill>
        <p:spPr bwMode="auto">
          <a:xfrm>
            <a:off x="457200" y="1758242"/>
            <a:ext cx="1373920" cy="98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537210" y="2546366"/>
            <a:ext cx="8162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smtClean="0">
                <a:solidFill>
                  <a:schemeClr val="bg1">
                    <a:lumMod val="85000"/>
                  </a:schemeClr>
                </a:solidFill>
              </a:rPr>
              <a:t>www.gestion.pe</a:t>
            </a:r>
            <a:endParaRPr lang="de-DE" sz="7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Pfeil nach unten 19"/>
          <p:cNvSpPr/>
          <p:nvPr/>
        </p:nvSpPr>
        <p:spPr>
          <a:xfrm rot="844644">
            <a:off x="3233179" y="3271177"/>
            <a:ext cx="478662" cy="476870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unten 24"/>
          <p:cNvSpPr/>
          <p:nvPr/>
        </p:nvSpPr>
        <p:spPr>
          <a:xfrm rot="15213469">
            <a:off x="4715214" y="1334376"/>
            <a:ext cx="478662" cy="476870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3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2929" y="2794929"/>
            <a:ext cx="7785720" cy="625320"/>
          </a:xfrm>
        </p:spPr>
        <p:txBody>
          <a:bodyPr/>
          <a:lstStyle/>
          <a:p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3600" b="1" dirty="0" smtClean="0"/>
              <a:t> </a:t>
            </a:r>
            <a:r>
              <a:rPr lang="de-DE" sz="3600" dirty="0" err="1" smtClean="0"/>
              <a:t>Actuators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endParaRPr lang="de-DE" sz="3600" dirty="0"/>
          </a:p>
        </p:txBody>
      </p:sp>
      <p:sp>
        <p:nvSpPr>
          <p:cNvPr id="3" name="Rechteck 2"/>
          <p:cNvSpPr/>
          <p:nvPr/>
        </p:nvSpPr>
        <p:spPr>
          <a:xfrm>
            <a:off x="2242457" y="3374487"/>
            <a:ext cx="517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digital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4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22960" y="1050612"/>
            <a:ext cx="783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Overview image </a:t>
            </a:r>
            <a:r>
              <a:rPr lang="en-US" dirty="0"/>
              <a:t>board computer car</a:t>
            </a:r>
            <a:r>
              <a:rPr lang="en-US" dirty="0" smtClean="0"/>
              <a:t>: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87" y="1750292"/>
            <a:ext cx="5773546" cy="453113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104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http://akautomotiveservices.co.uk/training-courses-vehicle-electrics-module-3/</a:t>
            </a:r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91888"/>
          </a:xfrm>
        </p:spPr>
        <p:txBody>
          <a:bodyPr/>
          <a:lstStyle/>
          <a:p>
            <a:r>
              <a:rPr lang="en-US" sz="2400" dirty="0"/>
              <a:t>How do I get physical </a:t>
            </a:r>
            <a:r>
              <a:rPr lang="en-US" sz="2400" dirty="0" smtClean="0"/>
              <a:t>or chemical quantities </a:t>
            </a:r>
            <a:r>
              <a:rPr lang="en-US" sz="2400" dirty="0"/>
              <a:t>on my computer?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0" y="2150333"/>
            <a:ext cx="5600700" cy="2952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91119" y="6491587"/>
            <a:ext cx="6017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https://www.researchgate.net/figure/Base-physical-quantity-name_tbl1_283195320</a:t>
            </a:r>
          </a:p>
        </p:txBody>
      </p:sp>
    </p:spTree>
    <p:extLst>
      <p:ext uri="{BB962C8B-B14F-4D97-AF65-F5344CB8AC3E}">
        <p14:creationId xmlns:p14="http://schemas.microsoft.com/office/powerpoint/2010/main" val="30083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de-DE" dirty="0" smtClean="0"/>
              <a:t>Sensorsystem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5" y="3610620"/>
            <a:ext cx="2645208" cy="176347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60187" y="158063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Sensor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68" y="5634753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5400000">
            <a:off x="5821709" y="55111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3782839" y="1349416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5068415" y="4473366"/>
            <a:ext cx="2377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 smtClean="0"/>
              <a:t>: ON/OFF.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396298" y="3139822"/>
            <a:ext cx="539990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8255480">
            <a:off x="2616007" y="50447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Sensors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11" y="1060368"/>
            <a:ext cx="1226254" cy="1383486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6257101" y="178001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21" y="4539267"/>
            <a:ext cx="1775540" cy="192256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250485" y="2584116"/>
            <a:ext cx="518984" cy="1814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61" y="4677001"/>
            <a:ext cx="2123614" cy="16009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44" y="1228219"/>
            <a:ext cx="1226254" cy="136979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en-US" dirty="0" smtClean="0"/>
              <a:t>Actuator 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 rot="10800000">
            <a:off x="7363580" y="2674802"/>
            <a:ext cx="518984" cy="1890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60187" y="1580638"/>
            <a:ext cx="26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</a:t>
            </a:r>
            <a:r>
              <a:rPr lang="de-DE" dirty="0" err="1" smtClean="0"/>
              <a:t>Actuator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5" y="5113552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5626771" y="4989985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3782839" y="1043554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216686" y="4252502"/>
            <a:ext cx="3897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/>
              <a:t>: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smtClean="0"/>
              <a:t>on!</a:t>
            </a:r>
            <a:endParaRPr lang="de-DE" dirty="0"/>
          </a:p>
          <a:p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579888" y="5852812"/>
            <a:ext cx="2377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Sending</a:t>
            </a:r>
            <a:r>
              <a:rPr lang="de-DE" dirty="0" smtClean="0"/>
              <a:t>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74489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16200000">
            <a:off x="2223681" y="5049118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Actuators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5441396" y="627795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Switch-on System</a:t>
            </a:r>
            <a:endParaRPr lang="de-DE" dirty="0">
              <a:effectLst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6288771" y="136982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4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computer understands only </a:t>
            </a:r>
            <a:r>
              <a:rPr lang="en-US" sz="2800" dirty="0" smtClean="0"/>
              <a:t>(digital) 0 or 1!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>
          <a:xfrm>
            <a:off x="570411" y="6433347"/>
            <a:ext cx="63267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https://www.slideshare.net/AsifIqbal109/digital-to-analog-dac-analog-to-digital-converter-adc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62" y="1585800"/>
            <a:ext cx="7433276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smtClean="0"/>
              <a:t>digital services: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 (Letters)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E-Commerce </a:t>
            </a:r>
            <a:r>
              <a:rPr lang="de-DE" sz="2800" dirty="0" smtClean="0"/>
              <a:t>(Trade)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Systems </a:t>
            </a:r>
            <a:r>
              <a:rPr lang="de-DE" sz="2800" dirty="0" smtClean="0"/>
              <a:t>(Guides)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Streaming </a:t>
            </a:r>
            <a:r>
              <a:rPr lang="de-DE" sz="2800" dirty="0" smtClean="0"/>
              <a:t>(Live shows)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Assistants </a:t>
            </a:r>
            <a:r>
              <a:rPr lang="de-DE" sz="2800" dirty="0" smtClean="0"/>
              <a:t>(Translators)</a:t>
            </a:r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14399" y="1432522"/>
            <a:ext cx="80195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Sensors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actuators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interfaces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</a:t>
            </a:r>
            <a:r>
              <a:rPr lang="de-DE" dirty="0" err="1" smtClean="0"/>
              <a:t>ignal</a:t>
            </a:r>
            <a:r>
              <a:rPr lang="de-DE" dirty="0" smtClean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. </a:t>
            </a:r>
          </a:p>
          <a:p>
            <a:endParaRPr lang="de-DE" dirty="0" smtClean="0"/>
          </a:p>
          <a:p>
            <a:r>
              <a:rPr lang="de-DE" dirty="0" smtClean="0"/>
              <a:t>Some </a:t>
            </a:r>
            <a:r>
              <a:rPr lang="de-DE" dirty="0"/>
              <a:t>of the most </a:t>
            </a:r>
            <a:r>
              <a:rPr lang="de-DE" dirty="0" smtClean="0"/>
              <a:t>common</a:t>
            </a:r>
            <a:r>
              <a:rPr lang="de-DE" dirty="0"/>
              <a:t> </a:t>
            </a:r>
            <a:r>
              <a:rPr lang="de-DE" dirty="0" smtClean="0"/>
              <a:t>interfaces and </a:t>
            </a:r>
            <a:r>
              <a:rPr lang="de-DE" dirty="0"/>
              <a:t>protocols are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RS232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Digit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Analog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49" y="2880808"/>
            <a:ext cx="5356914" cy="35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6075576" y="1836697"/>
            <a:ext cx="3068424" cy="3155982"/>
            <a:chOff x="6280150" y="3651022"/>
            <a:chExt cx="2571752" cy="269468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2" y="2518223"/>
            <a:ext cx="1594250" cy="8967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49" y="2550609"/>
            <a:ext cx="1750060" cy="1235980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2289725" y="2832049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5150" y="34871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1" name="Rechteck 10"/>
          <p:cNvSpPr/>
          <p:nvPr/>
        </p:nvSpPr>
        <p:spPr>
          <a:xfrm>
            <a:off x="6169028" y="4536938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Cat-data </a:t>
            </a:r>
            <a:r>
              <a:rPr lang="en-US" sz="2400" b="1" dirty="0"/>
              <a:t>to be </a:t>
            </a:r>
            <a:r>
              <a:rPr lang="en-US" sz="2400" b="1" dirty="0" smtClean="0"/>
              <a:t>sent…</a:t>
            </a:r>
            <a:endParaRPr lang="de-DE" sz="2400" dirty="0"/>
          </a:p>
        </p:txBody>
      </p:sp>
      <p:sp>
        <p:nvSpPr>
          <p:cNvPr id="12" name="Pfeil nach rechts 11"/>
          <p:cNvSpPr/>
          <p:nvPr/>
        </p:nvSpPr>
        <p:spPr>
          <a:xfrm>
            <a:off x="4950021" y="281987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314650" y="3870633"/>
            <a:ext cx="1750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converting over the interfaces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009431" y="217266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655150" y="1695515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/>
              <a:t>Back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our</a:t>
            </a:r>
            <a:r>
              <a:rPr lang="de-DE" sz="2000" b="1" dirty="0"/>
              <a:t> </a:t>
            </a:r>
            <a:r>
              <a:rPr lang="de-DE" sz="2000" b="1" dirty="0" err="1" smtClean="0"/>
              <a:t>cat</a:t>
            </a:r>
            <a:r>
              <a:rPr lang="de-DE" sz="2000" b="1" dirty="0" smtClean="0"/>
              <a:t>: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1632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1317" y="1388093"/>
            <a:ext cx="5714637" cy="625320"/>
          </a:xfrm>
        </p:spPr>
        <p:txBody>
          <a:bodyPr/>
          <a:lstStyle/>
          <a:p>
            <a:r>
              <a:rPr lang="en-US" sz="2800" dirty="0"/>
              <a:t>Send the </a:t>
            </a:r>
            <a:r>
              <a:rPr lang="en-US" sz="2800" dirty="0" smtClean="0"/>
              <a:t>Cat-data </a:t>
            </a:r>
            <a:r>
              <a:rPr lang="en-US" sz="2800" dirty="0"/>
              <a:t>to Germany </a:t>
            </a:r>
            <a:r>
              <a:rPr lang="en-US" sz="2800" dirty="0" smtClean="0"/>
              <a:t>now!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7" y="2378160"/>
            <a:ext cx="5257800" cy="3238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30621" y="5720834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6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926" y="827204"/>
            <a:ext cx="7972511" cy="888803"/>
          </a:xfrm>
        </p:spPr>
        <p:txBody>
          <a:bodyPr/>
          <a:lstStyle/>
          <a:p>
            <a:r>
              <a:rPr lang="en-US" sz="2800" smtClean="0"/>
              <a:t>Internet?</a:t>
            </a:r>
            <a:br>
              <a:rPr lang="en-US" sz="2800" smtClean="0"/>
            </a:br>
            <a:r>
              <a:rPr lang="en-US" sz="2800" smtClean="0"/>
              <a:t>Any computer can connect to any other computer.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6" y="2177672"/>
            <a:ext cx="2995750" cy="30952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00" y="2389013"/>
            <a:ext cx="2586652" cy="267253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10628" y="6016838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7" name="Rechteck 6"/>
          <p:cNvSpPr/>
          <p:nvPr/>
        </p:nvSpPr>
        <p:spPr>
          <a:xfrm>
            <a:off x="870385" y="2281903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185270" y="2177672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70385" y="4811225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36568" y="4811225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48135" y="177143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31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93631" y="5060777"/>
            <a:ext cx="7301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set of commands exists to control communication between two devices, e.g. between two computers.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1" y="1825856"/>
            <a:ext cx="5412262" cy="23744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354537" y="1098442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/>
              <a:t>do </a:t>
            </a:r>
            <a:r>
              <a:rPr lang="de-DE" sz="2800" dirty="0" err="1" smtClean="0"/>
              <a:t>computers</a:t>
            </a:r>
            <a:r>
              <a:rPr lang="de-DE" sz="2800" dirty="0" smtClean="0"/>
              <a:t> </a:t>
            </a:r>
            <a:r>
              <a:rPr lang="de-DE" sz="2800" dirty="0" err="1"/>
              <a:t>interact</a:t>
            </a:r>
            <a:r>
              <a:rPr lang="de-DE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98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Internet Protocol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528" y="1066801"/>
            <a:ext cx="4031944" cy="50545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223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https://en.wikipedia.org/wiki/Internet_Protocol</a:t>
            </a:r>
          </a:p>
        </p:txBody>
      </p:sp>
      <p:sp>
        <p:nvSpPr>
          <p:cNvPr id="7" name="Rechteck 6"/>
          <p:cNvSpPr/>
          <p:nvPr/>
        </p:nvSpPr>
        <p:spPr>
          <a:xfrm>
            <a:off x="807651" y="2784066"/>
            <a:ext cx="35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Is it </a:t>
            </a:r>
            <a:r>
              <a:rPr lang="de-DE" dirty="0"/>
              <a:t>very complex</a:t>
            </a:r>
            <a:r>
              <a:rPr lang="de-DE" dirty="0" smtClean="0"/>
              <a:t>!? Yes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07651" y="1585800"/>
            <a:ext cx="358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en-US" dirty="0"/>
              <a:t>are grouped together in the Internet Protocol </a:t>
            </a:r>
            <a:r>
              <a:rPr lang="en-US" dirty="0" smtClean="0"/>
              <a:t>family.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7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906" y="1389790"/>
            <a:ext cx="7785720" cy="62532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 smtClean="0"/>
              <a:t>Imagine, TCP </a:t>
            </a:r>
            <a:r>
              <a:rPr lang="en-US" sz="2400" dirty="0"/>
              <a:t>is the data. IP is the Internet location GPS</a:t>
            </a:r>
            <a:r>
              <a:rPr lang="en-US" sz="2400" dirty="0" smtClean="0"/>
              <a:t>.”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800100" y="64205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https://www.hostingadvice.com/blog/tcpip-make-internet-work/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1" y="2161341"/>
            <a:ext cx="4868724" cy="327672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42952" y="2161341"/>
            <a:ext cx="37819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Link Layer</a:t>
            </a:r>
            <a:r>
              <a:rPr lang="en-US" dirty="0"/>
              <a:t> is the physical network equipment used to interconnect nodes and servers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Internet Layer</a:t>
            </a:r>
            <a:r>
              <a:rPr lang="en-US" dirty="0"/>
              <a:t> connects hosts to one another across networks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Transport Layer</a:t>
            </a:r>
            <a:r>
              <a:rPr lang="en-US" dirty="0"/>
              <a:t> resolves all host-to-host communication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Application Layer</a:t>
            </a:r>
            <a:r>
              <a:rPr lang="en-US" dirty="0"/>
              <a:t> is utilized to ensure communication between applications on a network.</a:t>
            </a:r>
          </a:p>
        </p:txBody>
      </p:sp>
      <p:sp>
        <p:nvSpPr>
          <p:cNvPr id="11" name="Rechteck 10"/>
          <p:cNvSpPr/>
          <p:nvPr/>
        </p:nvSpPr>
        <p:spPr>
          <a:xfrm>
            <a:off x="800100" y="102045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It's easier to think in </a:t>
            </a:r>
            <a:r>
              <a:rPr lang="en-US" dirty="0" smtClean="0"/>
              <a:t>layer: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78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16000" y="889001"/>
            <a:ext cx="7785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smtClean="0"/>
              <a:t>For us, it </a:t>
            </a:r>
            <a:r>
              <a:rPr lang="de-DE" sz="3200" dirty="0"/>
              <a:t>is only important to use the tools that </a:t>
            </a:r>
            <a:r>
              <a:rPr lang="de-DE" sz="3200" dirty="0" smtClean="0"/>
              <a:t>can go by these </a:t>
            </a:r>
            <a:r>
              <a:rPr lang="de-DE" sz="3200" dirty="0"/>
              <a:t>rules</a:t>
            </a:r>
            <a:r>
              <a:rPr lang="de-DE" sz="3200" dirty="0" smtClean="0"/>
              <a:t>.</a:t>
            </a:r>
          </a:p>
        </p:txBody>
      </p:sp>
      <p:sp>
        <p:nvSpPr>
          <p:cNvPr id="6" name="Rechteck 5"/>
          <p:cNvSpPr/>
          <p:nvPr/>
        </p:nvSpPr>
        <p:spPr>
          <a:xfrm>
            <a:off x="1016000" y="2314994"/>
            <a:ext cx="52983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LabVIEW makes </a:t>
            </a:r>
            <a:r>
              <a:rPr lang="de-DE" dirty="0"/>
              <a:t>it easy, just </a:t>
            </a:r>
            <a:r>
              <a:rPr lang="de-DE" dirty="0" smtClean="0"/>
              <a:t>learn </a:t>
            </a:r>
            <a:r>
              <a:rPr lang="de-DE" dirty="0"/>
              <a:t>it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en-US" dirty="0"/>
              <a:t>A simple higher layer (like building blocks) makes the development uncomplicated.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46100" y="6581001"/>
            <a:ext cx="537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https://stackoverflow.com/questions/30994389/labview-programming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" y="3657932"/>
            <a:ext cx="3133725" cy="1838325"/>
          </a:xfrm>
          <a:prstGeom prst="rect">
            <a:avLst/>
          </a:prstGeom>
        </p:spPr>
      </p:pic>
      <p:sp>
        <p:nvSpPr>
          <p:cNvPr id="5" name="Pfeil nach links und rechts 4"/>
          <p:cNvSpPr/>
          <p:nvPr/>
        </p:nvSpPr>
        <p:spPr>
          <a:xfrm>
            <a:off x="4057545" y="4402079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491" y="5648499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6415399" y="630588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213862" y="393582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16" y="3657932"/>
            <a:ext cx="3457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3" y="3158858"/>
            <a:ext cx="3916356" cy="312243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27" y="3379461"/>
            <a:ext cx="4327250" cy="261982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65525" y="1371019"/>
            <a:ext cx="4831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/>
              <a:t>Python </a:t>
            </a:r>
            <a:r>
              <a:rPr lang="de-DE" sz="2400" dirty="0" err="1" smtClean="0"/>
              <a:t>makes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/>
              <a:t> </a:t>
            </a:r>
            <a:r>
              <a:rPr lang="de-DE" sz="2400" dirty="0" smtClean="0"/>
              <a:t>easy, just </a:t>
            </a:r>
            <a:r>
              <a:rPr lang="de-DE" sz="2400" dirty="0" err="1" smtClean="0"/>
              <a:t>learn</a:t>
            </a:r>
            <a:r>
              <a:rPr lang="de-DE" sz="2400" dirty="0" smtClean="0"/>
              <a:t> it.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762000" y="6563297"/>
            <a:ext cx="718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https://www.bogotobogo.com/python/python_network_programming_server_client.php</a:t>
            </a:r>
          </a:p>
        </p:txBody>
      </p:sp>
      <p:sp>
        <p:nvSpPr>
          <p:cNvPr id="2" name="Rechteck 1"/>
          <p:cNvSpPr/>
          <p:nvPr/>
        </p:nvSpPr>
        <p:spPr>
          <a:xfrm>
            <a:off x="1855571" y="2799030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Server-Code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195541" y="2815451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Client-Code</a:t>
            </a:r>
            <a:endParaRPr lang="de-DE" dirty="0"/>
          </a:p>
        </p:txBody>
      </p:sp>
      <p:sp>
        <p:nvSpPr>
          <p:cNvPr id="10" name="Pfeil nach links und rechts 9"/>
          <p:cNvSpPr/>
          <p:nvPr/>
        </p:nvSpPr>
        <p:spPr>
          <a:xfrm>
            <a:off x="3915342" y="4395715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097558" y="39409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48363" y="203168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The same </a:t>
            </a:r>
            <a:r>
              <a:rPr lang="de-DE" dirty="0" err="1"/>
              <a:t>as</a:t>
            </a:r>
            <a:r>
              <a:rPr lang="de-DE" dirty="0"/>
              <a:t> LabVIEW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85126" y="60512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188551" y="611778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1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5267" y="2492716"/>
            <a:ext cx="8178733" cy="1807434"/>
          </a:xfrm>
        </p:spPr>
        <p:txBody>
          <a:bodyPr/>
          <a:lstStyle/>
          <a:p>
            <a:r>
              <a:rPr lang="en-US" sz="2800" dirty="0"/>
              <a:t>More in the third block: Practical </a:t>
            </a:r>
            <a:r>
              <a:rPr lang="en-US" sz="2800" dirty="0" smtClean="0"/>
              <a:t>Introduction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63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de-DE" sz="3200" dirty="0" smtClean="0"/>
              <a:t>Digitization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</a:t>
            </a:r>
            <a:r>
              <a:rPr lang="en-US" sz="2800" dirty="0" smtClean="0"/>
              <a:t>data (bits </a:t>
            </a:r>
            <a:r>
              <a:rPr lang="en-US" sz="2800" dirty="0"/>
              <a:t>and </a:t>
            </a:r>
            <a:r>
              <a:rPr lang="en-US" sz="2800" dirty="0" smtClean="0"/>
              <a:t>bytes)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</a:t>
            </a:r>
            <a:r>
              <a:rPr lang="de-DE" sz="2800" dirty="0" smtClean="0"/>
              <a:t>(fast </a:t>
            </a:r>
            <a:r>
              <a:rPr lang="de-DE" sz="2800" dirty="0"/>
              <a:t>and </a:t>
            </a:r>
            <a:r>
              <a:rPr lang="de-DE" sz="2800" dirty="0" err="1" smtClean="0"/>
              <a:t>efficient</a:t>
            </a:r>
            <a:r>
              <a:rPr lang="de-DE" sz="2800" dirty="0" smtClean="0"/>
              <a:t>) Internet or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/>
              <a:t>and output </a:t>
            </a:r>
            <a:r>
              <a:rPr lang="de-DE" sz="2800" dirty="0" smtClean="0"/>
              <a:t>medium (smartphones</a:t>
            </a:r>
            <a:r>
              <a:rPr lang="de-DE" sz="2800" dirty="0"/>
              <a:t>, intelligent refrigerators, autonomous cars, smart robots </a:t>
            </a:r>
            <a:r>
              <a:rPr lang="de-DE" sz="2800" dirty="0" smtClean="0"/>
              <a:t>...)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3093649"/>
            <a:ext cx="5427332" cy="361822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301286" y="1023944"/>
            <a:ext cx="697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can we work together between Germany and Malaysia? </a:t>
            </a:r>
            <a:endParaRPr lang="de-DE" b="1" dirty="0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4588234" y="2776873"/>
            <a:ext cx="26125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6118116" y="2934789"/>
            <a:ext cx="430730" cy="105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2103942" y="2751684"/>
            <a:ext cx="923109" cy="124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869776" y="1748924"/>
            <a:ext cx="1852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stay in touch?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3236202" y="1736557"/>
            <a:ext cx="2463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divide the work between us</a:t>
            </a:r>
            <a:r>
              <a:rPr lang="en-US" dirty="0" smtClean="0"/>
              <a:t>? Workflow?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5903670" y="1711824"/>
            <a:ext cx="292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can everyone always be very well informed about the status of projects and members?</a:t>
            </a:r>
          </a:p>
        </p:txBody>
      </p:sp>
    </p:spTree>
    <p:extLst>
      <p:ext uri="{BB962C8B-B14F-4D97-AF65-F5344CB8AC3E}">
        <p14:creationId xmlns:p14="http://schemas.microsoft.com/office/powerpoint/2010/main" val="6286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28907" y="636028"/>
            <a:ext cx="2678061" cy="681115"/>
          </a:xfrm>
        </p:spPr>
        <p:txBody>
          <a:bodyPr/>
          <a:lstStyle/>
          <a:p>
            <a:r>
              <a:rPr lang="de-DE" dirty="0" smtClean="0"/>
              <a:t>Solution</a:t>
            </a:r>
            <a:r>
              <a:rPr lang="en-US" dirty="0" smtClean="0"/>
              <a:t>…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https://kinsta.com/knowledgebase/what-is-github/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/>
              <a:t>?</a:t>
            </a:r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lets you and others work together on projects from anywhere.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015719" y="2053774"/>
            <a:ext cx="7283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GitHub is a website and </a:t>
            </a:r>
            <a:r>
              <a:rPr lang="en-US" dirty="0" smtClean="0"/>
              <a:t>cloud-based service: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Store,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track </a:t>
            </a:r>
            <a:r>
              <a:rPr lang="en-US" dirty="0"/>
              <a:t>and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changes of your project documents. 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015718" y="4143831"/>
            <a:ext cx="694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understand exactly what GitHub is, you need to know two connected principles: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https://en.wikipedia.org/wiki/Version_control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Version Control?</a:t>
            </a:r>
          </a:p>
        </p:txBody>
      </p:sp>
      <p:sp>
        <p:nvSpPr>
          <p:cNvPr id="7" name="Rechteck 6"/>
          <p:cNvSpPr/>
          <p:nvPr/>
        </p:nvSpPr>
        <p:spPr>
          <a:xfrm>
            <a:off x="2480256" y="3176414"/>
            <a:ext cx="4868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 err="1" smtClean="0"/>
              <a:t>Collaboration</a:t>
            </a:r>
            <a:r>
              <a:rPr lang="de-DE" sz="3600" dirty="0" smtClean="0"/>
              <a:t> </a:t>
            </a:r>
            <a:r>
              <a:rPr lang="de-DE" sz="3600" dirty="0" err="1" smtClean="0"/>
              <a:t>with</a:t>
            </a:r>
            <a:r>
              <a:rPr lang="de-DE" sz="3600" dirty="0"/>
              <a:t> </a:t>
            </a:r>
            <a:r>
              <a:rPr lang="en-US" sz="3600" b="1" dirty="0" smtClean="0"/>
              <a:t>repositories</a:t>
            </a:r>
            <a:r>
              <a:rPr lang="en-US" sz="3600" dirty="0" smtClean="0"/>
              <a:t> and </a:t>
            </a:r>
            <a:r>
              <a:rPr lang="de-DE" sz="3600" dirty="0" err="1"/>
              <a:t>handful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 smtClean="0"/>
              <a:t>commands</a:t>
            </a:r>
            <a:r>
              <a:rPr lang="de-DE" sz="3600" dirty="0" smtClean="0"/>
              <a:t>!</a:t>
            </a:r>
            <a:endParaRPr lang="de-DE" sz="3600" dirty="0"/>
          </a:p>
          <a:p>
            <a:endParaRPr lang="de-DE" sz="3600" dirty="0"/>
          </a:p>
          <a:p>
            <a:endParaRPr lang="de-DE" sz="3600" dirty="0"/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Also </a:t>
            </a:r>
            <a:r>
              <a:rPr lang="en-US" dirty="0"/>
              <a:t>known as </a:t>
            </a:r>
            <a:r>
              <a:rPr lang="en-US" b="1" dirty="0"/>
              <a:t>revision control</a:t>
            </a:r>
            <a:r>
              <a:rPr lang="en-US" dirty="0"/>
              <a:t> or </a:t>
            </a:r>
            <a:r>
              <a:rPr lang="en-US" b="1" dirty="0"/>
              <a:t>source control</a:t>
            </a:r>
            <a:r>
              <a:rPr lang="en-US" dirty="0" smtClean="0"/>
              <a:t>, </a:t>
            </a:r>
            <a:r>
              <a:rPr lang="en-US" dirty="0"/>
              <a:t>is the management of changes to documents, computer programs, large web sites, and other collections of </a:t>
            </a:r>
            <a:r>
              <a:rPr lang="en-US" dirty="0" smtClean="0"/>
              <a:t>information (Wikipedia.org).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286232" y="320022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/>
              <a:t>pull</a:t>
            </a:r>
            <a:endParaRPr lang="de-DE" i="1" dirty="0"/>
          </a:p>
        </p:txBody>
      </p:sp>
      <p:sp>
        <p:nvSpPr>
          <p:cNvPr id="2" name="Rechteck 1"/>
          <p:cNvSpPr/>
          <p:nvPr/>
        </p:nvSpPr>
        <p:spPr>
          <a:xfrm>
            <a:off x="1287523" y="309548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init</a:t>
            </a:r>
            <a:endParaRPr lang="de-DE" i="1" dirty="0"/>
          </a:p>
        </p:txBody>
      </p:sp>
      <p:sp>
        <p:nvSpPr>
          <p:cNvPr id="3" name="Rechteck 2"/>
          <p:cNvSpPr/>
          <p:nvPr/>
        </p:nvSpPr>
        <p:spPr>
          <a:xfrm>
            <a:off x="4290612" y="571540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push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142457" y="241455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commit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183681" y="508834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/>
              <a:t>b</a:t>
            </a:r>
            <a:r>
              <a:rPr lang="de-DE" i="1" dirty="0" err="1" smtClean="0"/>
              <a:t>ranche</a:t>
            </a:r>
            <a:endParaRPr lang="de-DE" i="1" dirty="0"/>
          </a:p>
        </p:txBody>
      </p:sp>
      <p:sp>
        <p:nvSpPr>
          <p:cNvPr id="13" name="Rechteck 12"/>
          <p:cNvSpPr/>
          <p:nvPr/>
        </p:nvSpPr>
        <p:spPr>
          <a:xfrm>
            <a:off x="7248219" y="533478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merge</a:t>
            </a:r>
            <a:endParaRPr lang="de-DE" i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" y="2414550"/>
            <a:ext cx="7896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0028" y="176709"/>
            <a:ext cx="5034364" cy="625320"/>
          </a:xfrm>
        </p:spPr>
        <p:txBody>
          <a:bodyPr/>
          <a:lstStyle/>
          <a:p>
            <a:r>
              <a:rPr lang="en-US" sz="3200" dirty="0"/>
              <a:t>R</a:t>
            </a:r>
            <a:r>
              <a:rPr lang="en-US" sz="3200" dirty="0" smtClean="0"/>
              <a:t>epositories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541277" y="6581001"/>
            <a:ext cx="8138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https://prewajdena.cf/wireless/351contrile-de-version-avec-tilichargement-github.html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7" y="1427349"/>
            <a:ext cx="4405624" cy="326576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796049" y="617363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Colloquially</a:t>
            </a:r>
            <a:r>
              <a:rPr lang="de-DE" dirty="0" smtClean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"</a:t>
            </a:r>
            <a:r>
              <a:rPr lang="de-DE" dirty="0" err="1"/>
              <a:t>repo</a:t>
            </a:r>
            <a:r>
              <a:rPr lang="de-DE" dirty="0"/>
              <a:t>"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short</a:t>
            </a:r>
            <a:r>
              <a:rPr lang="de-DE" dirty="0"/>
              <a:t>.</a:t>
            </a:r>
          </a:p>
        </p:txBody>
      </p:sp>
      <p:sp>
        <p:nvSpPr>
          <p:cNvPr id="8" name="Rechteck 7"/>
          <p:cNvSpPr/>
          <p:nvPr/>
        </p:nvSpPr>
        <p:spPr>
          <a:xfrm>
            <a:off x="5451566" y="1590309"/>
            <a:ext cx="3500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 is a "directory or memory" with additional properties.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Alice, David, Bob </a:t>
            </a:r>
            <a:r>
              <a:rPr lang="en-US" dirty="0"/>
              <a:t>and Clair can create a </a:t>
            </a:r>
            <a:r>
              <a:rPr lang="en-US" b="1" dirty="0"/>
              <a:t>clone</a:t>
            </a:r>
            <a:r>
              <a:rPr lang="en-US" dirty="0"/>
              <a:t> repo from the original to the local </a:t>
            </a:r>
            <a:r>
              <a:rPr lang="en-US" dirty="0" smtClean="0"/>
              <a:t>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can continue the development locally. </a:t>
            </a:r>
            <a:r>
              <a:rPr lang="en-US" dirty="0" smtClean="0"/>
              <a:t>Time parallel!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meantime, if something changes in the origin (also among </a:t>
            </a:r>
            <a:r>
              <a:rPr lang="en-US" dirty="0" err="1" smtClean="0"/>
              <a:t>subteams</a:t>
            </a:r>
            <a:r>
              <a:rPr lang="en-US" dirty="0" smtClean="0"/>
              <a:t>). </a:t>
            </a:r>
            <a:r>
              <a:rPr lang="en-US" dirty="0"/>
              <a:t>Then it can be fetched via </a:t>
            </a:r>
            <a:r>
              <a:rPr lang="en-US" dirty="0" smtClean="0"/>
              <a:t>"pull".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" y="2143125"/>
            <a:ext cx="3933825" cy="40005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89166" y="1102864"/>
            <a:ext cx="6975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Repo is a "directory or memory" with additional </a:t>
            </a:r>
            <a:r>
              <a:rPr lang="en-US" dirty="0" smtClean="0"/>
              <a:t>properties? You can do many things…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085806" y="1576828"/>
            <a:ext cx="3474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Let's </a:t>
            </a:r>
            <a:r>
              <a:rPr lang="en-US" dirty="0" smtClean="0"/>
              <a:t>cook with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788489" y="2029913"/>
            <a:ext cx="40507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Init</a:t>
            </a:r>
            <a:r>
              <a:rPr lang="de-DE" dirty="0" smtClean="0"/>
              <a:t> </a:t>
            </a:r>
            <a:r>
              <a:rPr lang="de-DE" dirty="0"/>
              <a:t>„</a:t>
            </a:r>
            <a:r>
              <a:rPr lang="de-DE" dirty="0" err="1" smtClean="0"/>
              <a:t>RepoTable</a:t>
            </a:r>
            <a:r>
              <a:rPr lang="de-DE" dirty="0" smtClean="0"/>
              <a:t> </a:t>
            </a:r>
            <a:r>
              <a:rPr lang="de-DE" dirty="0"/>
              <a:t>“ 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</a:t>
            </a:r>
            <a:r>
              <a:rPr lang="de-DE" dirty="0"/>
              <a:t>Create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 smtClean="0"/>
              <a:t>table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</a:t>
            </a:r>
            <a:r>
              <a:rPr lang="de-DE" dirty="0" err="1" smtClean="0"/>
              <a:t>RepoTable</a:t>
            </a:r>
            <a:r>
              <a:rPr lang="de-DE" dirty="0" smtClean="0"/>
              <a:t>“ milk, </a:t>
            </a:r>
            <a:r>
              <a:rPr lang="de-DE" dirty="0" err="1" smtClean="0"/>
              <a:t>eggs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oup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</a:t>
            </a:r>
            <a:r>
              <a:rPr lang="en-US" dirty="0"/>
              <a:t>partner wants to help </a:t>
            </a:r>
            <a:r>
              <a:rPr lang="en-US" dirty="0" smtClean="0"/>
              <a:t>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order rice for the meal, but you don't want to be </a:t>
            </a:r>
            <a:r>
              <a:rPr lang="en-US" dirty="0" smtClean="0"/>
              <a:t>disturbed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Branch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 smtClean="0"/>
              <a:t>” revision r4 to r5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Clone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/>
              <a:t>”: </a:t>
            </a:r>
            <a:r>
              <a:rPr lang="en-US" dirty="0" smtClean="0"/>
              <a:t>Now </a:t>
            </a:r>
            <a:r>
              <a:rPr lang="en-US" dirty="0"/>
              <a:t>the branch can be copied or cloned on local development </a:t>
            </a:r>
            <a:r>
              <a:rPr lang="en-US" dirty="0" smtClean="0"/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Add</a:t>
            </a:r>
            <a:r>
              <a:rPr lang="en-US" dirty="0" smtClean="0"/>
              <a:t> to </a:t>
            </a:r>
            <a:r>
              <a:rPr lang="en-US" dirty="0"/>
              <a:t>“</a:t>
            </a:r>
            <a:r>
              <a:rPr lang="en-US" dirty="0" err="1"/>
              <a:t>RiceBranch</a:t>
            </a:r>
            <a:r>
              <a:rPr lang="en-US" dirty="0" smtClean="0"/>
              <a:t>” rice (r6)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„I </a:t>
            </a:r>
            <a:r>
              <a:rPr lang="de-DE" dirty="0" err="1" smtClean="0"/>
              <a:t>cooked</a:t>
            </a:r>
            <a:r>
              <a:rPr lang="de-DE" dirty="0" smtClean="0"/>
              <a:t> </a:t>
            </a:r>
            <a:r>
              <a:rPr lang="de-DE" dirty="0" err="1" smtClean="0"/>
              <a:t>rice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(r7) „</a:t>
            </a:r>
            <a:r>
              <a:rPr lang="de-DE" dirty="0" err="1" smtClean="0"/>
              <a:t>RepoTable</a:t>
            </a:r>
            <a:r>
              <a:rPr lang="de-DE" dirty="0" smtClean="0"/>
              <a:t>“ (-&gt;r8)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meal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4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214846" y="867732"/>
            <a:ext cx="759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ofline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Origin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erver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12" y="2521131"/>
            <a:ext cx="3758886" cy="157189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936669" y="437644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https://git-scm.com/downloads</a:t>
            </a:r>
          </a:p>
        </p:txBody>
      </p:sp>
      <p:sp>
        <p:nvSpPr>
          <p:cNvPr id="9" name="Rechteck 8"/>
          <p:cNvSpPr/>
          <p:nvPr/>
        </p:nvSpPr>
        <p:spPr>
          <a:xfrm>
            <a:off x="2744309" y="4717703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https://git-scm.com/docs/gittutorial</a:t>
            </a:r>
          </a:p>
        </p:txBody>
      </p:sp>
      <p:sp>
        <p:nvSpPr>
          <p:cNvPr id="10" name="Rechteck 9"/>
          <p:cNvSpPr/>
          <p:nvPr/>
        </p:nvSpPr>
        <p:spPr>
          <a:xfrm>
            <a:off x="1214846" y="5739786"/>
            <a:ext cx="697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workshop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 smtClean="0"/>
              <a:t>. </a:t>
            </a:r>
            <a:r>
              <a:rPr lang="en-US" dirty="0"/>
              <a:t>More in the third block: Practical </a:t>
            </a:r>
            <a:r>
              <a:rPr lang="en-US" dirty="0" smtClean="0"/>
              <a:t>Introduction…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02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2352042"/>
            <a:ext cx="8551818" cy="352987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345735" y="1494750"/>
            <a:ext cx="6040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example: The creation of this </a:t>
            </a:r>
            <a:r>
              <a:rPr lang="en-US" dirty="0" smtClean="0"/>
              <a:t>presentation.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82267" y="2422911"/>
            <a:ext cx="73036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by analog and digital signals?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322859"/>
            <a:ext cx="8204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here by server and client and how can communication via the Internet be made easy?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82267" y="5134152"/>
            <a:ext cx="7739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>
                <a:solidFill>
                  <a:srgbClr val="FF0000"/>
                </a:solidFill>
              </a:rPr>
              <a:t>can we do together to </a:t>
            </a:r>
            <a:r>
              <a:rPr lang="en-US" sz="2800" dirty="0" smtClean="0">
                <a:solidFill>
                  <a:srgbClr val="FF0000"/>
                </a:solidFill>
              </a:rPr>
              <a:t>establish </a:t>
            </a:r>
            <a:r>
              <a:rPr lang="en-US" sz="2800" dirty="0">
                <a:solidFill>
                  <a:srgbClr val="FF0000"/>
                </a:solidFill>
              </a:rPr>
              <a:t>an active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cooperation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79"/>
            <a:ext cx="7785720" cy="824777"/>
          </a:xfrm>
        </p:spPr>
        <p:txBody>
          <a:bodyPr/>
          <a:lstStyle/>
          <a:p>
            <a:r>
              <a:rPr lang="de-DE" sz="2400" dirty="0" smtClean="0"/>
              <a:t>Brainstorming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en-US" sz="2400" dirty="0"/>
              <a:t>Requirement </a:t>
            </a:r>
            <a:r>
              <a:rPr lang="en-US" sz="2400" dirty="0" smtClean="0"/>
              <a:t>Analysis </a:t>
            </a:r>
            <a:r>
              <a:rPr lang="en-US" sz="2400" dirty="0"/>
              <a:t>for </a:t>
            </a:r>
            <a:r>
              <a:rPr lang="en-US" sz="2400" dirty="0" smtClean="0"/>
              <a:t>Remote Controlled Test Benches between HS and UMP (15 min)</a:t>
            </a:r>
            <a:endParaRPr lang="de-DE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1996405"/>
            <a:ext cx="8228880" cy="4029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1. </a:t>
            </a:r>
            <a:r>
              <a:rPr lang="de-DE" b="1" dirty="0" err="1" smtClean="0"/>
              <a:t>Step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r>
              <a:rPr lang="de-DE" sz="2400" b="1" dirty="0" err="1" smtClean="0"/>
              <a:t>Brainstroming</a:t>
            </a:r>
            <a:r>
              <a:rPr lang="de-DE" sz="2400" dirty="0" smtClean="0"/>
              <a:t>: </a:t>
            </a:r>
            <a:r>
              <a:rPr lang="en-US" sz="2400" dirty="0"/>
              <a:t>With regard to the technical possibilities in HS and UMP - &gt; </a:t>
            </a:r>
            <a:r>
              <a:rPr lang="en-US" sz="2400" dirty="0" smtClean="0"/>
              <a:t>Ideas </a:t>
            </a:r>
            <a:r>
              <a:rPr lang="en-US" sz="2400" dirty="0"/>
              <a:t>for test </a:t>
            </a:r>
            <a:r>
              <a:rPr lang="en-US" sz="2400" dirty="0" smtClean="0"/>
              <a:t>benches / systems </a:t>
            </a:r>
            <a:r>
              <a:rPr lang="en-US" sz="2400" dirty="0"/>
              <a:t>and their </a:t>
            </a:r>
            <a:r>
              <a:rPr lang="en-US" sz="2400" dirty="0" smtClean="0"/>
              <a:t>implementation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b="1" dirty="0" smtClean="0"/>
              <a:t>2. Step</a:t>
            </a:r>
          </a:p>
          <a:p>
            <a:pPr marL="0" indent="0">
              <a:buNone/>
            </a:pPr>
            <a:r>
              <a:rPr lang="en-US" sz="2400" dirty="0" smtClean="0"/>
              <a:t>Concrete </a:t>
            </a:r>
            <a:r>
              <a:rPr lang="en-US" sz="2400" b="1" dirty="0"/>
              <a:t>requirement analysis </a:t>
            </a:r>
            <a:r>
              <a:rPr lang="en-US" sz="2400" dirty="0"/>
              <a:t>for the system ideas: measured variables, measurement technology, controlling, time management</a:t>
            </a:r>
            <a:endParaRPr lang="de-DE" sz="2400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78060" y="6052813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Moderator summarizes all ideas on the </a:t>
            </a:r>
            <a:r>
              <a:rPr lang="en-US" dirty="0" smtClean="0"/>
              <a:t>board.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6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46566" y="743283"/>
            <a:ext cx="8548577" cy="2668657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Digitization is bringing with it so many </a:t>
            </a:r>
            <a:r>
              <a:rPr lang="en-US" sz="4000" dirty="0" smtClean="0"/>
              <a:t>major changes </a:t>
            </a:r>
            <a:r>
              <a:rPr lang="en-US" sz="4000" dirty="0"/>
              <a:t>that it is seen as the new industrial revolution. </a:t>
            </a:r>
          </a:p>
          <a:p>
            <a:pPr marL="0" indent="0" algn="ctr">
              <a:buNone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4.0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06" y="3245454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7" y="6173556"/>
            <a:ext cx="6749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(</a:t>
            </a:r>
            <a:r>
              <a:rPr lang="de-DE" dirty="0" err="1"/>
              <a:t>Industry</a:t>
            </a:r>
            <a:r>
              <a:rPr lang="de-DE" dirty="0"/>
              <a:t> 4.0 - Wikipedia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84356" y="5548315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87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5129258" y="227493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3051" y="160234"/>
            <a:ext cx="8144540" cy="3518264"/>
          </a:xfrm>
        </p:spPr>
        <p:txBody>
          <a:bodyPr/>
          <a:lstStyle/>
          <a:p>
            <a:r>
              <a:rPr lang="en-US" sz="2800" dirty="0"/>
              <a:t>These revolutions and evolutions include: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396535" y="2069117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3D-Printer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AI </a:t>
            </a:r>
            <a:r>
              <a:rPr lang="de-DE" sz="2400" dirty="0"/>
              <a:t>(</a:t>
            </a:r>
            <a:r>
              <a:rPr lang="de-DE" sz="2400" dirty="0" err="1"/>
              <a:t>Artificial</a:t>
            </a:r>
            <a:r>
              <a:rPr lang="de-DE" sz="2400" dirty="0"/>
              <a:t> </a:t>
            </a:r>
            <a:r>
              <a:rPr lang="de-DE" sz="2400" dirty="0" err="1"/>
              <a:t>Intelligence</a:t>
            </a:r>
            <a:r>
              <a:rPr lang="de-DE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Blockchain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 smtClean="0"/>
              <a:t>Crypto</a:t>
            </a:r>
            <a:r>
              <a:rPr lang="de-DE" sz="2400" dirty="0" smtClean="0"/>
              <a:t> </a:t>
            </a:r>
            <a:r>
              <a:rPr lang="de-DE" sz="2400" dirty="0" err="1" smtClean="0"/>
              <a:t>Currencies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 smtClean="0"/>
              <a:t>Fintech</a:t>
            </a:r>
            <a:r>
              <a:rPr lang="de-DE" sz="2400" dirty="0" smtClean="0"/>
              <a:t> (Financial Technology)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253673" y="2069117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IoT (Internet of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Connected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Predictive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Smart Energy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024876"/>
            <a:ext cx="7785720" cy="844861"/>
          </a:xfrm>
        </p:spPr>
        <p:txBody>
          <a:bodyPr/>
          <a:lstStyle/>
          <a:p>
            <a:r>
              <a:rPr lang="en-US" sz="4000" dirty="0"/>
              <a:t>A</a:t>
            </a:r>
            <a:r>
              <a:rPr lang="en-US" sz="4000" dirty="0" smtClean="0"/>
              <a:t>pplications</a:t>
            </a:r>
            <a:endParaRPr lang="de-DE" sz="3200" dirty="0"/>
          </a:p>
        </p:txBody>
      </p:sp>
      <p:pic>
        <p:nvPicPr>
          <p:cNvPr id="1026" name="Picture 2" descr="C:\Users\DELL\Desktop\davinci_surgical_system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1" y="1797314"/>
            <a:ext cx="8198643" cy="431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991080" y="6013139"/>
            <a:ext cx="7785720" cy="84486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Remote surgery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3061</Words>
  <Application>Microsoft Office PowerPoint</Application>
  <PresentationFormat>On-screen Show (4:3)</PresentationFormat>
  <Paragraphs>566</Paragraphs>
  <Slides>71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Aharoni</vt:lpstr>
      <vt:lpstr>Arial</vt:lpstr>
      <vt:lpstr>Arial (Textkörper)</vt:lpstr>
      <vt:lpstr>Calibri</vt:lpstr>
      <vt:lpstr>Comic Sans MS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Definition of Digitization</vt:lpstr>
      <vt:lpstr>Examples of established digital services: </vt:lpstr>
      <vt:lpstr>What is particularly important in Digitization?</vt:lpstr>
      <vt:lpstr>PowerPoint Presentation</vt:lpstr>
      <vt:lpstr>PowerPoint Presentation</vt:lpstr>
      <vt:lpstr>Applications</vt:lpstr>
      <vt:lpstr>Cyber-physical Systems (CPS)</vt:lpstr>
      <vt:lpstr>PowerPoint Presentation</vt:lpstr>
      <vt:lpstr>What is meant by IoT? Relationship between IoT and CPS?</vt:lpstr>
      <vt:lpstr>What is particularly important in cyber-physical systems (CPS)?</vt:lpstr>
      <vt:lpstr>Fascinating perspectives of technical systems [3]  Functionalities that have so far only been fulfilled by biological systems: </vt:lpstr>
      <vt:lpstr>. . . Cont’d</vt:lpstr>
      <vt:lpstr>PowerPoint Presentation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Failsafe und security technical systems. How?</vt:lpstr>
      <vt:lpstr>The Internet is a public space! Don't forget. What does this mean for a fail-safe and secure connection over the Internet?</vt:lpstr>
      <vt:lpstr>How can we establish a fail-safe communication and secure connection?</vt:lpstr>
      <vt:lpstr>PowerPoint Presentation</vt:lpstr>
      <vt:lpstr>Lunch Break!  See you soon…</vt:lpstr>
      <vt:lpstr>Cyber-physical Test Benches Remotely Controlled via Internet </vt:lpstr>
      <vt:lpstr>PowerPoint Presentation</vt:lpstr>
      <vt:lpstr>Current IoT Projects (HS)</vt:lpstr>
      <vt:lpstr>PowerPoint Presentation</vt:lpstr>
      <vt:lpstr>Guidelines for “CHP Efficiency” Project</vt:lpstr>
      <vt:lpstr>PowerPoint Presentation</vt:lpstr>
      <vt:lpstr>Guidelines for “CPS-Energy System</vt:lpstr>
      <vt:lpstr>A higher goal is the networking of all cyber physical objects, which allows a collective management.</vt:lpstr>
      <vt:lpstr>PowerPoint Presentation</vt:lpstr>
      <vt:lpstr>Environmental Chamber Bruchsal</vt:lpstr>
      <vt:lpstr>Environmental Chamber  (HsKA Campus Bruchsal)</vt:lpstr>
      <vt:lpstr>Guidelines for “Environmental Chamber” Project </vt:lpstr>
      <vt:lpstr>PowerPoint Presentation</vt:lpstr>
      <vt:lpstr>Guidelines for “Remote Control Chain Saw”  Project</vt:lpstr>
      <vt:lpstr>Remote Controlled Accelerator Pedal</vt:lpstr>
      <vt:lpstr>Remote Controlled  Accelerator Pedal</vt:lpstr>
      <vt:lpstr>Sensors, Actuators and Interfaces</vt:lpstr>
      <vt:lpstr>PowerPoint Presentation</vt:lpstr>
      <vt:lpstr>How do I get physical or chemical quantities on my computer?</vt:lpstr>
      <vt:lpstr>Sensorsystem</vt:lpstr>
      <vt:lpstr>Actuator system</vt:lpstr>
      <vt:lpstr>The computer understands only (digital) 0 or 1!</vt:lpstr>
      <vt:lpstr>PowerPoint Presentation</vt:lpstr>
      <vt:lpstr>PowerPoint Presentation</vt:lpstr>
      <vt:lpstr>Send the Cat-data to Germany now!</vt:lpstr>
      <vt:lpstr>Internet? Any computer can connect to any other computer.</vt:lpstr>
      <vt:lpstr>PowerPoint Presentation</vt:lpstr>
      <vt:lpstr>Internet Protocol</vt:lpstr>
      <vt:lpstr>“Imagine, TCP is the data. IP is the Internet location GPS.”</vt:lpstr>
      <vt:lpstr>PowerPoint Presentation</vt:lpstr>
      <vt:lpstr>PowerPoint Presentation</vt:lpstr>
      <vt:lpstr>More in the third block: Practical Introduction</vt:lpstr>
      <vt:lpstr>PowerPoint Presentation</vt:lpstr>
      <vt:lpstr>Solution…</vt:lpstr>
      <vt:lpstr>PowerPoint Presentation</vt:lpstr>
      <vt:lpstr>PowerPoint Presentation</vt:lpstr>
      <vt:lpstr>Repositories</vt:lpstr>
      <vt:lpstr>PowerPoint Presentation</vt:lpstr>
      <vt:lpstr>PowerPoint Presentation</vt:lpstr>
      <vt:lpstr>PowerPoint Presentation</vt:lpstr>
      <vt:lpstr>PowerPoint Presentation</vt:lpstr>
      <vt:lpstr>Brainstorming and Requirement Analysis for Remote Controlled Test Benches between HS and UMP (15 min)</vt:lpstr>
      <vt:lpstr>Software Publications</vt:lpstr>
      <vt:lpstr>PowerPoint Presentation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scfi0001</dc:creator>
  <cp:lastModifiedBy>user</cp:lastModifiedBy>
  <cp:revision>2766</cp:revision>
  <cp:lastPrinted>2019-01-14T15:12:12Z</cp:lastPrinted>
  <dcterms:created xsi:type="dcterms:W3CDTF">2010-11-26T16:10:18Z</dcterms:created>
  <dcterms:modified xsi:type="dcterms:W3CDTF">2019-03-06T15:06:27Z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